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3"/>
  </p:notesMasterIdLst>
  <p:sldIdLst>
    <p:sldId id="256" r:id="rId2"/>
    <p:sldId id="259" r:id="rId3"/>
    <p:sldId id="260" r:id="rId4"/>
    <p:sldId id="257" r:id="rId5"/>
    <p:sldId id="351" r:id="rId6"/>
    <p:sldId id="366" r:id="rId7"/>
    <p:sldId id="280" r:id="rId8"/>
    <p:sldId id="352" r:id="rId9"/>
    <p:sldId id="354" r:id="rId10"/>
    <p:sldId id="356" r:id="rId11"/>
    <p:sldId id="353" r:id="rId12"/>
    <p:sldId id="290" r:id="rId13"/>
    <p:sldId id="338" r:id="rId14"/>
    <p:sldId id="272" r:id="rId15"/>
    <p:sldId id="275" r:id="rId16"/>
    <p:sldId id="340" r:id="rId17"/>
    <p:sldId id="279" r:id="rId18"/>
    <p:sldId id="278" r:id="rId19"/>
    <p:sldId id="358" r:id="rId20"/>
    <p:sldId id="349" r:id="rId21"/>
    <p:sldId id="359" r:id="rId22"/>
    <p:sldId id="277" r:id="rId23"/>
    <p:sldId id="360" r:id="rId24"/>
    <p:sldId id="361" r:id="rId25"/>
    <p:sldId id="362" r:id="rId26"/>
    <p:sldId id="363" r:id="rId27"/>
    <p:sldId id="364" r:id="rId28"/>
    <p:sldId id="262" r:id="rId29"/>
    <p:sldId id="263" r:id="rId30"/>
    <p:sldId id="264" r:id="rId31"/>
    <p:sldId id="346" r:id="rId32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860"/>
    <a:srgbClr val="45556B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5" autoAdjust="0"/>
    <p:restoredTop sz="82984" autoAdjust="0"/>
  </p:normalViewPr>
  <p:slideViewPr>
    <p:cSldViewPr snapToGrid="0">
      <p:cViewPr varScale="1">
        <p:scale>
          <a:sx n="78" d="100"/>
          <a:sy n="78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51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02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454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60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757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908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06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2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51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02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454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60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757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908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06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2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51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02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454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60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757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908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06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2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406134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ibguides.ucsd.edu/medicin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804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Clinical Essentials – notes and a few details</a:t>
            </a:r>
          </a:p>
          <a:p>
            <a:r>
              <a:rPr lang="en-US" dirty="0"/>
              <a:t>Online Clinical Library – just links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371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080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2981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the Online Clinical Library for contact info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sz="1200" dirty="0">
                <a:hlinkClick r:id="rId3"/>
              </a:rPr>
              <a:t>http://libguides.ucsd.edu/medicine</a:t>
            </a:r>
            <a:r>
              <a:rPr lang="en-US" sz="1200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6228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Help with preserving (non-patient) data, tools to help you create data management plans (needed for grants)</a:t>
            </a:r>
          </a:p>
          <a:p>
            <a:r>
              <a:rPr lang="en-US" dirty="0"/>
              <a:t>https://library.ucsd.edu/research-and-collections/research-data/index.html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0107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library – consultations on using the software and computers with available software – can register for remote/virtual computer access</a:t>
            </a:r>
          </a:p>
          <a:p>
            <a:r>
              <a:rPr lang="en-US" dirty="0"/>
              <a:t>https://library.ucsd.edu/computing-and-technology/data-and-gis-lab/index.html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4568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we have?  Give it a look to see if we have some tools to help you find the data or statistic you need.</a:t>
            </a:r>
          </a:p>
          <a:p>
            <a:r>
              <a:rPr lang="en-US" dirty="0"/>
              <a:t>https://ucsd.libguides.com/data-statistics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1381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Shape 138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913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14499-988F-4541-AA7B-F9A1BC8877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37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14499-988F-4541-AA7B-F9A1BC8877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21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14499-988F-4541-AA7B-F9A1BC8877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79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at:  https://www.myendnoteweb.com/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dirty="0"/>
              <a:t>While you can sign up with multiple emails, only one library is possible</a:t>
            </a:r>
          </a:p>
          <a:p>
            <a:r>
              <a:rPr lang="en-US" dirty="0"/>
              <a:t>Computer#2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8457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at:  https://www.mendeley.com/</a:t>
            </a:r>
          </a:p>
          <a:p>
            <a:r>
              <a:rPr lang="en-US" dirty="0"/>
              <a:t>Both web and a desktop version – this is the web version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dirty="0"/>
              <a:t>While you can sign up with multiple emails, only one library is possible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dirty="0"/>
              <a:t>computer#2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5158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at:  https://www.zotero.org/</a:t>
            </a:r>
          </a:p>
          <a:p>
            <a:r>
              <a:rPr lang="en-US" dirty="0"/>
              <a:t>Both web and a desktop version – this is the desktop version</a:t>
            </a:r>
          </a:p>
          <a:p>
            <a:r>
              <a:rPr lang="en-US" dirty="0"/>
              <a:t>While you can sign up with multiple emails, only one library is possible</a:t>
            </a:r>
          </a:p>
          <a:p>
            <a:r>
              <a:rPr lang="en-US" dirty="0"/>
              <a:t> </a:t>
            </a:r>
            <a:r>
              <a:rPr lang="en-US" dirty="0" err="1"/>
              <a:t>omputer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0968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at:  https://www.zotero.org/</a:t>
            </a:r>
          </a:p>
          <a:p>
            <a:r>
              <a:rPr lang="en-US" dirty="0"/>
              <a:t>Both web and a desktop version – this is the desktop version</a:t>
            </a:r>
          </a:p>
          <a:p>
            <a:r>
              <a:rPr lang="en-US" dirty="0"/>
              <a:t>Multiple libraries are possible -  </a:t>
            </a:r>
            <a:r>
              <a:rPr lang="en-US" b="1" dirty="0"/>
              <a:t>do not</a:t>
            </a:r>
            <a:r>
              <a:rPr lang="en-US" dirty="0"/>
              <a:t> put in Dropbox or other cloud storage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570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fc023c8d4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fc023c8d4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13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b087d2ac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b087d2ac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8550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b087d2ac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b087d2ac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31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Slide - White+Seal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ctrTitle"/>
          </p:nvPr>
        </p:nvSpPr>
        <p:spPr>
          <a:xfrm>
            <a:off x="3515932" y="2639073"/>
            <a:ext cx="83001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A96"/>
              </a:buClr>
              <a:buSzPts val="4000"/>
              <a:buFont typeface="Cambria"/>
              <a:buNone/>
              <a:defRPr sz="4000" b="1" i="0" u="none" strike="noStrike" cap="none">
                <a:solidFill>
                  <a:srgbClr val="006A96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ubTitle" idx="1"/>
          </p:nvPr>
        </p:nvSpPr>
        <p:spPr>
          <a:xfrm>
            <a:off x="3515932" y="4407001"/>
            <a:ext cx="83001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A9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6A96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45713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28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419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561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7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839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199979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118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Shape 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" y="0"/>
            <a:ext cx="3173127" cy="336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Shape 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15400" y="5760720"/>
            <a:ext cx="2731614" cy="512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ground - No seal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299545" y="365125"/>
            <a:ext cx="11054255" cy="93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838200" y="1436914"/>
            <a:ext cx="10515600" cy="473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B286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  <a:p>
            <a:pPr lvl="1"/>
            <a:endParaRPr dirty="0"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Section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3001" y="3010587"/>
            <a:ext cx="4877896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 rot="-8100000">
            <a:off x="1828324" y="-2198159"/>
            <a:ext cx="2021618" cy="9906990"/>
          </a:xfrm>
          <a:prstGeom prst="rect">
            <a:avLst/>
          </a:prstGeom>
          <a:solidFill>
            <a:srgbClr val="F2F2F2">
              <a:alpha val="2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Shape 125"/>
          <p:cNvSpPr/>
          <p:nvPr/>
        </p:nvSpPr>
        <p:spPr>
          <a:xfrm rot="-8100000">
            <a:off x="-609818" y="-2141195"/>
            <a:ext cx="2021618" cy="7839976"/>
          </a:xfrm>
          <a:prstGeom prst="rect">
            <a:avLst/>
          </a:prstGeom>
          <a:solidFill>
            <a:srgbClr val="F2F2F2">
              <a:alpha val="2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/>
          <p:nvPr/>
        </p:nvSpPr>
        <p:spPr>
          <a:xfrm rot="-8100000">
            <a:off x="2089670" y="3000130"/>
            <a:ext cx="2021618" cy="5817085"/>
          </a:xfrm>
          <a:prstGeom prst="rect">
            <a:avLst/>
          </a:prstGeom>
          <a:solidFill>
            <a:srgbClr val="F2F2F2">
              <a:alpha val="2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ground - Large seal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15400" y="5760720"/>
            <a:ext cx="2731614" cy="512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74449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04259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- Seal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0"/>
          <p:cNvSpPr txBox="1">
            <a:spLocks noGrp="1"/>
          </p:cNvSpPr>
          <p:nvPr>
            <p:ph type="title" hasCustomPrompt="1"/>
          </p:nvPr>
        </p:nvSpPr>
        <p:spPr>
          <a:xfrm>
            <a:off x="320040" y="320040"/>
            <a:ext cx="114936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2860"/>
              </a:buClr>
              <a:buSzPts val="4000"/>
              <a:buFont typeface="Cambria"/>
              <a:buNone/>
            </a:pPr>
            <a:r>
              <a:rPr lang="en-US" sz="3000" b="1" dirty="0">
                <a:solidFill>
                  <a:srgbClr val="1B2860"/>
                </a:solidFill>
              </a:rPr>
              <a:t>So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094138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6310F-CB39-420B-BFDC-2F7E8F18B6A4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D183-0C93-46B5-BDAC-2263CFA3CC5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93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9" r:id="rId3"/>
    <p:sldLayoutId id="2147483663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77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libguides.ucsd.edu/medicine" TargetMode="External"/><Relationship Id="rId5" Type="http://schemas.openxmlformats.org/officeDocument/2006/relationships/hyperlink" Target="https://ucsd.libguides.com/clinical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csd.edu/about/contact-us/librarians-and-subject-specialists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csd.libguides.com/data-statistic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0810730.2016.1216205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kheskett@ucsd.edu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ucsd.libanswers.com/chat/widget/070d032c4d798fce78451e64a2d0f0e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/>
        </p:nvSpPr>
        <p:spPr>
          <a:xfrm>
            <a:off x="3212431" y="2395956"/>
            <a:ext cx="8301789" cy="150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2860"/>
              </a:buClr>
              <a:buSzPts val="4800"/>
              <a:buFont typeface="Cambria"/>
              <a:buNone/>
            </a:pPr>
            <a:r>
              <a:rPr lang="en-US" sz="4800" b="1" dirty="0">
                <a:solidFill>
                  <a:srgbClr val="1B2860"/>
                </a:solidFill>
                <a:latin typeface="Calibri"/>
                <a:ea typeface="Calibri"/>
                <a:cs typeface="Calibri"/>
                <a:sym typeface="Calibri"/>
              </a:rPr>
              <a:t>Into to The Library &amp; Using Library Resources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this Session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Connecting &amp; Services</a:t>
            </a:r>
          </a:p>
          <a:p>
            <a:r>
              <a:rPr lang="en-US" dirty="0"/>
              <a:t>A few comments about research and getting started</a:t>
            </a:r>
          </a:p>
          <a:p>
            <a:r>
              <a:rPr lang="en-US" dirty="0"/>
              <a:t>Tips for developing a search strategy</a:t>
            </a:r>
          </a:p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85942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16200000">
            <a:off x="-2308823" y="3047532"/>
            <a:ext cx="6186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B28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Resources to note: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9DC6A1-24BC-4E54-B2C7-8AF68CEC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213" y="1855087"/>
            <a:ext cx="5508178" cy="48614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081C6D-E0C1-476B-A846-825EC6D33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809" y="1855087"/>
            <a:ext cx="6337606" cy="43217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5151E-E949-4862-A939-0123E7AA1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992" y="197708"/>
            <a:ext cx="10184808" cy="5979117"/>
          </a:xfrm>
        </p:spPr>
        <p:txBody>
          <a:bodyPr/>
          <a:lstStyle/>
          <a:p>
            <a:r>
              <a:rPr lang="en-US" sz="2400" dirty="0"/>
              <a:t>Clinical Essentials  – </a:t>
            </a:r>
            <a:r>
              <a:rPr lang="en-US" sz="2400" dirty="0">
                <a:hlinkClick r:id="rId5"/>
              </a:rPr>
              <a:t>https://ucsd.libguides.com/clinical</a:t>
            </a:r>
            <a:r>
              <a:rPr lang="en-US" sz="2400" dirty="0"/>
              <a:t>    </a:t>
            </a:r>
          </a:p>
          <a:p>
            <a:r>
              <a:rPr lang="en-US" sz="2400" dirty="0"/>
              <a:t>Online Clinical Library page – </a:t>
            </a:r>
            <a:r>
              <a:rPr lang="en-US" sz="2400" dirty="0">
                <a:hlinkClick r:id="rId6"/>
              </a:rPr>
              <a:t>http://libguides.ucsd.edu/medicine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376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663097" y="365125"/>
            <a:ext cx="10767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What if I Cannot Get the Article I Need?</a:t>
            </a:r>
            <a:endParaRPr dirty="0"/>
          </a:p>
        </p:txBody>
      </p:sp>
      <p:sp>
        <p:nvSpPr>
          <p:cNvPr id="91" name="Google Shape;91;p2"/>
          <p:cNvSpPr/>
          <p:nvPr/>
        </p:nvSpPr>
        <p:spPr>
          <a:xfrm>
            <a:off x="714222" y="2466979"/>
            <a:ext cx="3342605" cy="2005563"/>
          </a:xfrm>
          <a:prstGeom prst="rect">
            <a:avLst/>
          </a:prstGeom>
          <a:solidFill>
            <a:srgbClr val="5B9BD5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732547" y="2466979"/>
            <a:ext cx="3342600" cy="200550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Check your Connection: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391088" y="2466979"/>
            <a:ext cx="3342605" cy="2005563"/>
          </a:xfrm>
          <a:prstGeom prst="rect">
            <a:avLst/>
          </a:prstGeom>
          <a:solidFill>
            <a:srgbClr val="52CAB8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4397838" y="2466979"/>
            <a:ext cx="3342600" cy="20055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Protected Network?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8138520" y="2466979"/>
            <a:ext cx="3342605" cy="2005563"/>
          </a:xfrm>
          <a:prstGeom prst="rect">
            <a:avLst/>
          </a:prstGeom>
          <a:solidFill>
            <a:srgbClr val="49BF6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8145270" y="2466979"/>
            <a:ext cx="3342600" cy="20055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Remote?  use the VPN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530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663097" y="365125"/>
            <a:ext cx="10767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I’m Connected but </a:t>
            </a:r>
            <a:br>
              <a:rPr lang="en-US" dirty="0"/>
            </a:br>
            <a:r>
              <a:rPr lang="en-US" dirty="0"/>
              <a:t>That Didn’t Work, What’s Next</a:t>
            </a:r>
            <a:endParaRPr dirty="0"/>
          </a:p>
        </p:txBody>
      </p:sp>
      <p:sp>
        <p:nvSpPr>
          <p:cNvPr id="97" name="Google Shape;97;p2"/>
          <p:cNvSpPr/>
          <p:nvPr/>
        </p:nvSpPr>
        <p:spPr>
          <a:xfrm>
            <a:off x="4391088" y="2553453"/>
            <a:ext cx="3342605" cy="2005563"/>
          </a:xfrm>
          <a:prstGeom prst="rect">
            <a:avLst/>
          </a:prstGeom>
          <a:solidFill>
            <a:srgbClr val="70AD47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4397838" y="2553453"/>
            <a:ext cx="3342600" cy="2005500"/>
          </a:xfrm>
          <a:prstGeom prst="rect">
            <a:avLst/>
          </a:prstGeom>
          <a:solidFill>
            <a:srgbClr val="833C0B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Title Search in GS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714222" y="2553453"/>
            <a:ext cx="3342605" cy="2005563"/>
          </a:xfrm>
          <a:prstGeom prst="rect">
            <a:avLst/>
          </a:prstGeom>
          <a:solidFill>
            <a:srgbClr val="5B9BD5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720972" y="2553453"/>
            <a:ext cx="3342600" cy="2005500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Arial"/>
                <a:cs typeface="Calibri"/>
                <a:sym typeface="Calibri"/>
              </a:rPr>
              <a:t>Check UC Library Search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8067954" y="2553453"/>
            <a:ext cx="3342605" cy="2005563"/>
          </a:xfrm>
          <a:prstGeom prst="rect">
            <a:avLst/>
          </a:prstGeom>
          <a:solidFill>
            <a:srgbClr val="49BF6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8067954" y="2553453"/>
            <a:ext cx="3342600" cy="20055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Use Interlibrary Loan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3A9313-41E8-457B-B160-1C41F1189CB4}"/>
              </a:ext>
            </a:extLst>
          </p:cNvPr>
          <p:cNvSpPr txBox="1"/>
          <p:nvPr/>
        </p:nvSpPr>
        <p:spPr>
          <a:xfrm>
            <a:off x="8067954" y="5003474"/>
            <a:ext cx="35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https://search-library.ucsd.edu/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4448A4-8FD1-4C42-9A8F-FCBF647FEF05}"/>
              </a:ext>
            </a:extLst>
          </p:cNvPr>
          <p:cNvSpPr txBox="1"/>
          <p:nvPr/>
        </p:nvSpPr>
        <p:spPr>
          <a:xfrm>
            <a:off x="662265" y="5003474"/>
            <a:ext cx="35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https://search-library.ucsd.edu/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8D27E5-D979-47F6-8660-63DC0F646836}"/>
              </a:ext>
            </a:extLst>
          </p:cNvPr>
          <p:cNvSpPr txBox="1"/>
          <p:nvPr/>
        </p:nvSpPr>
        <p:spPr>
          <a:xfrm>
            <a:off x="4273815" y="5003474"/>
            <a:ext cx="35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Check “All # Versions”</a:t>
            </a:r>
          </a:p>
        </p:txBody>
      </p:sp>
    </p:spTree>
    <p:extLst>
      <p:ext uri="{BB962C8B-B14F-4D97-AF65-F5344CB8AC3E}">
        <p14:creationId xmlns:p14="http://schemas.microsoft.com/office/powerpoint/2010/main" val="303629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B6FB-0E12-4269-A5C4-493BD72FD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705"/>
            <a:ext cx="10515600" cy="1325700"/>
          </a:xfrm>
        </p:spPr>
        <p:txBody>
          <a:bodyPr/>
          <a:lstStyle/>
          <a:p>
            <a:pPr algn="ctr"/>
            <a:r>
              <a:rPr lang="en-US" b="1" dirty="0"/>
              <a:t>Librarians &amp;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535E-622C-4E36-BBCC-AC5CD72785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1517405"/>
            <a:ext cx="5200098" cy="4654795"/>
          </a:xfrm>
        </p:spPr>
        <p:txBody>
          <a:bodyPr/>
          <a:lstStyle/>
          <a:p>
            <a:r>
              <a:rPr lang="en-US" dirty="0"/>
              <a:t>Jeffry Loo, Clinical Librarian</a:t>
            </a:r>
          </a:p>
          <a:p>
            <a:r>
              <a:rPr lang="en-US" dirty="0"/>
              <a:t>Karen Heskett, Medical Librarian</a:t>
            </a:r>
          </a:p>
          <a:p>
            <a:r>
              <a:rPr lang="en-US" dirty="0"/>
              <a:t>Stephanie Labou, Data Librarian</a:t>
            </a:r>
          </a:p>
          <a:p>
            <a:r>
              <a:rPr lang="en-US" dirty="0"/>
              <a:t>Research Data Curation Program</a:t>
            </a:r>
          </a:p>
          <a:p>
            <a:pPr marL="68580" indent="0">
              <a:buNone/>
            </a:pPr>
            <a:br>
              <a:rPr lang="en-US" dirty="0"/>
            </a:br>
            <a:r>
              <a:rPr lang="en-US" dirty="0">
                <a:hlinkClick r:id="rId3"/>
              </a:rPr>
              <a:t>Connect with a librarian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583278-F33D-4C0B-BACF-8259149896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5995" y="1521320"/>
            <a:ext cx="4559808" cy="4289034"/>
          </a:xfrm>
        </p:spPr>
        <p:txBody>
          <a:bodyPr/>
          <a:lstStyle/>
          <a:p>
            <a:r>
              <a:rPr lang="en-US" dirty="0"/>
              <a:t>All things clinical</a:t>
            </a:r>
          </a:p>
          <a:p>
            <a:r>
              <a:rPr lang="en-US" dirty="0"/>
              <a:t>For research or systematic reviews</a:t>
            </a:r>
          </a:p>
          <a:p>
            <a:r>
              <a:rPr lang="en-US" dirty="0"/>
              <a:t>Data services, data sets, coding workshops</a:t>
            </a:r>
          </a:p>
          <a:p>
            <a:r>
              <a:rPr lang="en-US" dirty="0"/>
              <a:t>Data management plans, data curation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83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40A6C1-667A-4FF0-ACE3-191124BF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8DF6C98-B44C-4D64-BAAE-A2C6F15BDF35}"/>
              </a:ext>
            </a:extLst>
          </p:cNvPr>
          <p:cNvSpPr txBox="1">
            <a:spLocks/>
          </p:cNvSpPr>
          <p:nvPr/>
        </p:nvSpPr>
        <p:spPr>
          <a:xfrm>
            <a:off x="2368730" y="5008001"/>
            <a:ext cx="7924800" cy="108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We are more than just books &amp; journals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A21158-3FD0-4A1E-92E2-970793903829}"/>
              </a:ext>
            </a:extLst>
          </p:cNvPr>
          <p:cNvSpPr txBox="1">
            <a:spLocks/>
          </p:cNvSpPr>
          <p:nvPr/>
        </p:nvSpPr>
        <p:spPr>
          <a:xfrm>
            <a:off x="2147888" y="1709742"/>
            <a:ext cx="8145643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Other Library Services</a:t>
            </a:r>
          </a:p>
        </p:txBody>
      </p:sp>
    </p:spTree>
    <p:extLst>
      <p:ext uri="{BB962C8B-B14F-4D97-AF65-F5344CB8AC3E}">
        <p14:creationId xmlns:p14="http://schemas.microsoft.com/office/powerpoint/2010/main" val="278773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08681" y="2962774"/>
            <a:ext cx="6293760" cy="932452"/>
          </a:xfrm>
        </p:spPr>
        <p:txBody>
          <a:bodyPr/>
          <a:lstStyle/>
          <a:p>
            <a:pPr algn="ctr"/>
            <a:r>
              <a:rPr lang="en-US" sz="4300" dirty="0"/>
              <a:t>Research Data Curation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7AF616-A248-4B10-A7E2-19DB5111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725" y="0"/>
            <a:ext cx="8041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7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08681" y="2962774"/>
            <a:ext cx="6293760" cy="932452"/>
          </a:xfrm>
        </p:spPr>
        <p:txBody>
          <a:bodyPr/>
          <a:lstStyle/>
          <a:p>
            <a:pPr algn="ctr"/>
            <a:r>
              <a:rPr lang="en-US" sz="4300" dirty="0"/>
              <a:t>Data &amp; GIS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FECCC-C039-4ACF-9DF5-4DDC30B93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306" y="253551"/>
            <a:ext cx="9509231" cy="646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9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08681" y="2962774"/>
            <a:ext cx="6293760" cy="932452"/>
          </a:xfrm>
        </p:spPr>
        <p:txBody>
          <a:bodyPr/>
          <a:lstStyle/>
          <a:p>
            <a:pPr algn="ctr"/>
            <a:r>
              <a:rPr lang="en-US" sz="4300" dirty="0"/>
              <a:t>Data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51A0F62-14AF-4AD7-B253-8507400FE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084" y="-16043"/>
            <a:ext cx="8270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13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40A6C1-667A-4FF0-ACE3-191124BF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8DF6C98-B44C-4D64-BAAE-A2C6F15BDF35}"/>
              </a:ext>
            </a:extLst>
          </p:cNvPr>
          <p:cNvSpPr txBox="1">
            <a:spLocks/>
          </p:cNvSpPr>
          <p:nvPr/>
        </p:nvSpPr>
        <p:spPr>
          <a:xfrm>
            <a:off x="2368730" y="5008001"/>
            <a:ext cx="7924800" cy="108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A21158-3FD0-4A1E-92E2-970793903829}"/>
              </a:ext>
            </a:extLst>
          </p:cNvPr>
          <p:cNvSpPr txBox="1">
            <a:spLocks/>
          </p:cNvSpPr>
          <p:nvPr/>
        </p:nvSpPr>
        <p:spPr>
          <a:xfrm>
            <a:off x="2147888" y="1709742"/>
            <a:ext cx="8145643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Search Strategies for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Different Needs</a:t>
            </a:r>
          </a:p>
        </p:txBody>
      </p:sp>
    </p:spTree>
    <p:extLst>
      <p:ext uri="{BB962C8B-B14F-4D97-AF65-F5344CB8AC3E}">
        <p14:creationId xmlns:p14="http://schemas.microsoft.com/office/powerpoint/2010/main" val="2003691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C4E0-09F7-48C6-9B1C-BFDB91EE6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PubMed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8BBAC-0A85-485A-9F2A-014F6BFCB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Browse: find a good article then find some additional articles with </a:t>
            </a:r>
            <a:r>
              <a:rPr lang="en-US" b="1" dirty="0"/>
              <a:t>Similar Articles</a:t>
            </a:r>
          </a:p>
          <a:p>
            <a:r>
              <a:rPr lang="en-US" dirty="0"/>
              <a:t>Think like an author: set up a </a:t>
            </a:r>
            <a:r>
              <a:rPr lang="en-US" b="1" dirty="0"/>
              <a:t>Title search </a:t>
            </a:r>
            <a:r>
              <a:rPr lang="en-US" dirty="0"/>
              <a:t>for one or two words</a:t>
            </a:r>
          </a:p>
          <a:p>
            <a:r>
              <a:rPr lang="en-US" dirty="0"/>
              <a:t>Help PubMed find good stuff for you – </a:t>
            </a:r>
            <a:r>
              <a:rPr lang="en-US" b="1" dirty="0"/>
              <a:t>don’t</a:t>
            </a:r>
            <a:r>
              <a:rPr lang="en-US" dirty="0"/>
              <a:t> put in your whole research question, divide it into “chunks”  using just the key aspects of your topic</a:t>
            </a:r>
          </a:p>
          <a:p>
            <a:r>
              <a:rPr lang="en-US" dirty="0"/>
              <a:t>Purpose:  know what you need &amp; use the tools (limits, </a:t>
            </a:r>
            <a:r>
              <a:rPr lang="en-US" dirty="0" err="1"/>
              <a:t>MeSH</a:t>
            </a:r>
            <a:r>
              <a:rPr lang="en-US" dirty="0"/>
              <a:t>) to help focus the search </a:t>
            </a:r>
          </a:p>
          <a:p>
            <a:r>
              <a:rPr lang="en-US" dirty="0"/>
              <a:t>Know your tool:  what does it cover, not cover, how can you maximize your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9B1A-353F-4973-966B-6750A4379D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020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1764030" y="1097281"/>
            <a:ext cx="8620200" cy="5280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buClr>
                <a:srgbClr val="1B2860"/>
              </a:buClr>
              <a:buSzPts val="4000"/>
            </a:pPr>
            <a:r>
              <a:rPr lang="en-US" sz="3000" dirty="0"/>
              <a:t>Purpose: Continuum of Research – Where Do You Fall?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86249" y="2834534"/>
            <a:ext cx="9572931" cy="677637"/>
            <a:chOff x="1349829" y="2732313"/>
            <a:chExt cx="9100457" cy="903516"/>
          </a:xfrm>
        </p:grpSpPr>
        <p:sp>
          <p:nvSpPr>
            <p:cNvPr id="2" name="Right Arrow 1"/>
            <p:cNvSpPr/>
            <p:nvPr/>
          </p:nvSpPr>
          <p:spPr>
            <a:xfrm>
              <a:off x="5889171" y="2732314"/>
              <a:ext cx="4561115" cy="90351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ight Arrow 5"/>
            <p:cNvSpPr/>
            <p:nvPr/>
          </p:nvSpPr>
          <p:spPr>
            <a:xfrm rot="10800000">
              <a:off x="1349829" y="2732313"/>
              <a:ext cx="4539342" cy="90351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67254" y="2303619"/>
            <a:ext cx="15888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Comprehensive </a:t>
            </a:r>
          </a:p>
          <a:p>
            <a:pPr algn="ctr"/>
            <a:r>
              <a:rPr lang="en-US" sz="1500" dirty="0"/>
              <a:t>Retrieval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91093" y="2286323"/>
            <a:ext cx="9460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Limited </a:t>
            </a:r>
          </a:p>
          <a:p>
            <a:pPr algn="ctr"/>
            <a:r>
              <a:rPr lang="en-US" sz="1500" dirty="0"/>
              <a:t>Retrieval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858" y="3662813"/>
            <a:ext cx="1773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High Sensitivity: </a:t>
            </a:r>
          </a:p>
          <a:p>
            <a:pPr algn="ctr"/>
            <a:r>
              <a:rPr lang="en-US" sz="1200" b="1" i="1" dirty="0"/>
              <a:t>find everything </a:t>
            </a:r>
            <a:r>
              <a:rPr lang="en-US" sz="1200" i="1" dirty="0"/>
              <a:t>on your topic but lots of irrelevant ones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90981" y="3638099"/>
            <a:ext cx="1460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High Specificity: </a:t>
            </a:r>
          </a:p>
          <a:p>
            <a:pPr algn="ctr"/>
            <a:r>
              <a:rPr lang="en-US" sz="1200" b="1" i="1" dirty="0"/>
              <a:t>highly relevant </a:t>
            </a:r>
            <a:r>
              <a:rPr lang="en-US" sz="1200" i="1" dirty="0"/>
              <a:t>results but you miss some good articles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4BF5E-1185-46EC-8BEE-38B06A2E35D4}"/>
              </a:ext>
            </a:extLst>
          </p:cNvPr>
          <p:cNvSpPr txBox="1"/>
          <p:nvPr/>
        </p:nvSpPr>
        <p:spPr>
          <a:xfrm>
            <a:off x="8018718" y="3643253"/>
            <a:ext cx="118028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I want a few articles in support of a journal club activity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55D51C-0979-4E47-9385-B999E5C6F6C3}"/>
              </a:ext>
            </a:extLst>
          </p:cNvPr>
          <p:cNvCxnSpPr>
            <a:cxnSpLocks/>
          </p:cNvCxnSpPr>
          <p:nvPr/>
        </p:nvCxnSpPr>
        <p:spPr>
          <a:xfrm flipH="1" flipV="1">
            <a:off x="8585627" y="3388658"/>
            <a:ext cx="3553" cy="2545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A3FB571-06B8-487B-B422-8CB0DA96A845}"/>
              </a:ext>
            </a:extLst>
          </p:cNvPr>
          <p:cNvSpPr txBox="1"/>
          <p:nvPr/>
        </p:nvSpPr>
        <p:spPr>
          <a:xfrm>
            <a:off x="2586677" y="3662812"/>
            <a:ext cx="1398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I need a robust search strategy and to use multiple resources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1BF955-2774-4BAB-B752-B51F1D331A16}"/>
              </a:ext>
            </a:extLst>
          </p:cNvPr>
          <p:cNvCxnSpPr>
            <a:cxnSpLocks/>
          </p:cNvCxnSpPr>
          <p:nvPr/>
        </p:nvCxnSpPr>
        <p:spPr>
          <a:xfrm flipH="1" flipV="1">
            <a:off x="3231401" y="3387378"/>
            <a:ext cx="3553" cy="2545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180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Possible Databases to Use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530352" y="1539240"/>
            <a:ext cx="5244162" cy="432206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PubMed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medicine, health care, public health </a:t>
            </a:r>
          </a:p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Embase: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similar to PubMed but can expand international coverage   </a:t>
            </a:r>
          </a:p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CINAHL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 nursing and allied health fields</a:t>
            </a:r>
          </a:p>
          <a:p>
            <a:r>
              <a:rPr lang="en-US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PsycINFO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psychiatry, psychology, psychological aspects of health &amp; medicine</a:t>
            </a:r>
          </a:p>
          <a:p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993970" y="1539240"/>
            <a:ext cx="5664629" cy="455066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ERIC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education related topics, from preschool  to university</a:t>
            </a:r>
          </a:p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Family &amp; Society Studies Worldwide: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 good for PH and social science – a small-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ish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Web of Science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 all disciplines</a:t>
            </a:r>
          </a:p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Google Scholar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 good for all disciplines</a:t>
            </a:r>
          </a:p>
          <a:p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PubMed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3200" dirty="0"/>
              <a:t>Known as the “premier biomedical database”</a:t>
            </a:r>
          </a:p>
          <a:p>
            <a:r>
              <a:rPr lang="en-US" sz="3200" dirty="0"/>
              <a:t>Free for everyone to use</a:t>
            </a:r>
          </a:p>
          <a:p>
            <a:r>
              <a:rPr lang="en-US" sz="3200" dirty="0"/>
              <a:t>Link from the Online Clinical Library – puts in the Get It @ UC button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it at UC – Link to Full-Text Articles</a:t>
            </a:r>
          </a:p>
        </p:txBody>
      </p:sp>
      <p:pic>
        <p:nvPicPr>
          <p:cNvPr id="2050" name="Picture 2" descr="https://libapps.s3.amazonaws.com/accounts/191/images/Get_it_at_UC_for_cite.JPG">
            <a:extLst>
              <a:ext uri="{FF2B5EF4-FFF2-40B4-BE49-F238E27FC236}">
                <a16:creationId xmlns:a16="http://schemas.microsoft.com/office/drawing/2014/main" id="{A39B7A2F-20A3-4930-8257-C6BA77EE5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67" y="1200911"/>
            <a:ext cx="7508267" cy="475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4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1FAC-F70E-4073-898C-8CFBBD88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E4AE-D464-48CB-9AF6-C63F21561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Screenshot of full text options in UC Library Search">
            <a:extLst>
              <a:ext uri="{FF2B5EF4-FFF2-40B4-BE49-F238E27FC236}">
                <a16:creationId xmlns:a16="http://schemas.microsoft.com/office/drawing/2014/main" id="{31A6F413-D64B-416F-A48C-1F34D4E69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892" y="178856"/>
            <a:ext cx="8942739" cy="654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821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C400-39FC-40EF-95C9-D0427FEF1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Later: Reminders about PubMed Searching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CA8811-6AFE-4595-918F-1949D337C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703" y="1159646"/>
            <a:ext cx="7119938" cy="558072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E885CA2-19FE-43AF-A406-74890759FA4C}"/>
              </a:ext>
            </a:extLst>
          </p:cNvPr>
          <p:cNvSpPr/>
          <p:nvPr/>
        </p:nvSpPr>
        <p:spPr>
          <a:xfrm>
            <a:off x="2473326" y="6086475"/>
            <a:ext cx="1552575" cy="3429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97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E756-C966-4AA8-8D1C-4FAB791E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 have to Use </a:t>
            </a:r>
            <a:r>
              <a:rPr lang="en-US" dirty="0" err="1"/>
              <a:t>MeSH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38E84-CE5D-4D58-9F19-5711BEE19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Maybe, it depends upon your purpose</a:t>
            </a:r>
          </a:p>
          <a:p>
            <a:pPr lvl="1"/>
            <a:r>
              <a:rPr lang="en-US" dirty="0"/>
              <a:t>Are you okay letting PubMed handle that for you?  </a:t>
            </a:r>
          </a:p>
          <a:p>
            <a:pPr lvl="1"/>
            <a:r>
              <a:rPr lang="en-US" dirty="0"/>
              <a:t>Are you doing something systematic and need better reproducibility &amp; transparency?</a:t>
            </a:r>
          </a:p>
          <a:p>
            <a:pPr lvl="1"/>
            <a:r>
              <a:rPr lang="en-US" dirty="0"/>
              <a:t>Rare cases – would a Major </a:t>
            </a:r>
            <a:r>
              <a:rPr lang="en-US" dirty="0" err="1"/>
              <a:t>MeSH</a:t>
            </a:r>
            <a:r>
              <a:rPr lang="en-US" dirty="0"/>
              <a:t> heading help cut through to some highly relevant articles (knowing you might miss some relevant ones in favor of the highly relevant ones)?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0F738-AAC8-4FAA-9789-D25395846A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8214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40A6C1-667A-4FF0-ACE3-191124BF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8DF6C98-B44C-4D64-BAAE-A2C6F15BDF35}"/>
              </a:ext>
            </a:extLst>
          </p:cNvPr>
          <p:cNvSpPr txBox="1">
            <a:spLocks/>
          </p:cNvSpPr>
          <p:nvPr/>
        </p:nvSpPr>
        <p:spPr>
          <a:xfrm>
            <a:off x="2368730" y="5008001"/>
            <a:ext cx="7924800" cy="108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A21158-3FD0-4A1E-92E2-970793903829}"/>
              </a:ext>
            </a:extLst>
          </p:cNvPr>
          <p:cNvSpPr txBox="1">
            <a:spLocks/>
          </p:cNvSpPr>
          <p:nvPr/>
        </p:nvSpPr>
        <p:spPr>
          <a:xfrm>
            <a:off x="1714500" y="1709742"/>
            <a:ext cx="8579031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Let’s Look at PubMed</a:t>
            </a:r>
          </a:p>
        </p:txBody>
      </p:sp>
    </p:spTree>
    <p:extLst>
      <p:ext uri="{BB962C8B-B14F-4D97-AF65-F5344CB8AC3E}">
        <p14:creationId xmlns:p14="http://schemas.microsoft.com/office/powerpoint/2010/main" val="3024113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40A6C1-667A-4FF0-ACE3-191124BF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8DF6C98-B44C-4D64-BAAE-A2C6F15BDF35}"/>
              </a:ext>
            </a:extLst>
          </p:cNvPr>
          <p:cNvSpPr txBox="1">
            <a:spLocks/>
          </p:cNvSpPr>
          <p:nvPr/>
        </p:nvSpPr>
        <p:spPr>
          <a:xfrm>
            <a:off x="2368730" y="5008001"/>
            <a:ext cx="7924800" cy="108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A21158-3FD0-4A1E-92E2-970793903829}"/>
              </a:ext>
            </a:extLst>
          </p:cNvPr>
          <p:cNvSpPr txBox="1">
            <a:spLocks/>
          </p:cNvSpPr>
          <p:nvPr/>
        </p:nvSpPr>
        <p:spPr>
          <a:xfrm>
            <a:off x="1714500" y="1709742"/>
            <a:ext cx="8579031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Getting Organized: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Using Citation Management Tools</a:t>
            </a:r>
          </a:p>
        </p:txBody>
      </p:sp>
    </p:spTree>
    <p:extLst>
      <p:ext uri="{BB962C8B-B14F-4D97-AF65-F5344CB8AC3E}">
        <p14:creationId xmlns:p14="http://schemas.microsoft.com/office/powerpoint/2010/main" val="2246835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UC Library Search </a:t>
            </a:r>
            <a:r>
              <a:rPr lang="en-US" sz="3200" dirty="0"/>
              <a:t>citation tool</a:t>
            </a:r>
          </a:p>
          <a:p>
            <a:r>
              <a:rPr lang="en-US" sz="3200" dirty="0"/>
              <a:t>Some databases (including Google Scholar) have a “Cite It” tool</a:t>
            </a:r>
          </a:p>
          <a:p>
            <a:r>
              <a:rPr lang="en-US" sz="3200" dirty="0"/>
              <a:t>Other formatting tools: </a:t>
            </a:r>
            <a:r>
              <a:rPr lang="en-US" sz="3200" dirty="0" err="1"/>
              <a:t>ZoteroBib</a:t>
            </a:r>
            <a:r>
              <a:rPr lang="en-US" sz="3200" dirty="0"/>
              <a:t>, </a:t>
            </a:r>
            <a:r>
              <a:rPr lang="en-US" sz="3200" dirty="0" err="1"/>
              <a:t>EasyBib</a:t>
            </a:r>
            <a:r>
              <a:rPr lang="en-US" sz="3200" dirty="0"/>
              <a:t>, or other online tools</a:t>
            </a:r>
          </a:p>
          <a:p>
            <a:r>
              <a:rPr lang="en-US" sz="3200" dirty="0"/>
              <a:t>But wait, there are tools for that stuff …</a:t>
            </a:r>
          </a:p>
        </p:txBody>
      </p:sp>
    </p:spTree>
    <p:extLst>
      <p:ext uri="{BB962C8B-B14F-4D97-AF65-F5344CB8AC3E}">
        <p14:creationId xmlns:p14="http://schemas.microsoft.com/office/powerpoint/2010/main" val="847733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CA6C-4556-4FF8-BB28-CFB34A48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 Management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083E4-D5CA-4B85-BF1B-21DBAD6C2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Endnote Desktop (current version is 21):  $200+</a:t>
            </a:r>
          </a:p>
          <a:p>
            <a:r>
              <a:rPr lang="en-US" dirty="0"/>
              <a:t>Endnote Online:  free, lots of citation styles with the UCSD version</a:t>
            </a:r>
          </a:p>
          <a:p>
            <a:r>
              <a:rPr lang="en-US" dirty="0"/>
              <a:t>Mendeley:  free</a:t>
            </a:r>
          </a:p>
          <a:p>
            <a:r>
              <a:rPr lang="en-US" dirty="0"/>
              <a:t>Zotero:  free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Caveat:  the free tools have a maximum available space but Mendeley &amp; Zotero offer more storage for a small monthly fee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05FFD-8FAF-4EF6-B016-370BA11E1B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7307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6704" y="2780797"/>
            <a:ext cx="6293760" cy="1296406"/>
          </a:xfrm>
        </p:spPr>
        <p:txBody>
          <a:bodyPr/>
          <a:lstStyle/>
          <a:p>
            <a:pPr algn="ctr"/>
            <a:r>
              <a:rPr lang="en-US" sz="4300" dirty="0"/>
              <a:t>Endnote Online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08A1AF-E4B5-49A0-AF41-A5D0872E0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80" y="136550"/>
            <a:ext cx="10421804" cy="645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15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6704" y="2780797"/>
            <a:ext cx="6293760" cy="1296406"/>
          </a:xfrm>
        </p:spPr>
        <p:txBody>
          <a:bodyPr/>
          <a:lstStyle/>
          <a:p>
            <a:pPr algn="ctr"/>
            <a:r>
              <a:rPr lang="en-US" sz="4300" dirty="0"/>
              <a:t>Mendeley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44AF0-E2A3-4F96-A9E8-A0B3A0C05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80" y="218627"/>
            <a:ext cx="10459910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33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6704" y="2780797"/>
            <a:ext cx="6293760" cy="1296406"/>
          </a:xfrm>
        </p:spPr>
        <p:txBody>
          <a:bodyPr/>
          <a:lstStyle/>
          <a:p>
            <a:pPr algn="ctr"/>
            <a:r>
              <a:rPr lang="en-US" sz="4300" dirty="0"/>
              <a:t>Zotero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041D4-5EFD-4CC8-9634-E5801C232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80" y="109564"/>
            <a:ext cx="10449627" cy="64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06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52F7-C1E6-4931-877C-44C90369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6704" y="2780797"/>
            <a:ext cx="6293760" cy="1296406"/>
          </a:xfrm>
        </p:spPr>
        <p:txBody>
          <a:bodyPr/>
          <a:lstStyle/>
          <a:p>
            <a:pPr algn="ctr"/>
            <a:r>
              <a:rPr lang="en-US" sz="4300" dirty="0"/>
              <a:t>Endnote Desktop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361-26F2-4FBB-88DB-71AE6FE04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95285-1360-4E31-89A0-EBCCA7372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509" y="87618"/>
            <a:ext cx="9996816" cy="663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00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>
            <a:spLocks noGrp="1"/>
          </p:cNvSpPr>
          <p:nvPr>
            <p:ph type="title"/>
          </p:nvPr>
        </p:nvSpPr>
        <p:spPr>
          <a:xfrm>
            <a:off x="535907" y="76200"/>
            <a:ext cx="11277599" cy="914400"/>
          </a:xfrm>
          <a:prstGeom prst="rect">
            <a:avLst/>
          </a:prstGeom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>
              <a:buSzPts val="1100"/>
            </a:pPr>
            <a:r>
              <a:rPr lang="en" sz="3733" dirty="0">
                <a:latin typeface="Arial"/>
                <a:ea typeface="Arial"/>
                <a:cs typeface="Arial"/>
                <a:sym typeface="Arial"/>
              </a:rPr>
              <a:t>Citation Mangers, What can it do for Me?</a:t>
            </a:r>
            <a:endParaRPr dirty="0"/>
          </a:p>
        </p:txBody>
      </p:sp>
      <p:sp>
        <p:nvSpPr>
          <p:cNvPr id="166" name="Google Shape;166;p31"/>
          <p:cNvSpPr txBox="1">
            <a:spLocks noGrp="1"/>
          </p:cNvSpPr>
          <p:nvPr>
            <p:ph type="body" idx="1"/>
          </p:nvPr>
        </p:nvSpPr>
        <p:spPr>
          <a:xfrm>
            <a:off x="535908" y="1143001"/>
            <a:ext cx="11277600" cy="4983200"/>
          </a:xfrm>
          <a:prstGeom prst="rect">
            <a:avLst/>
          </a:prstGeom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None/>
            </a:pPr>
            <a:r>
              <a:rPr lang="en" sz="3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Go from a database, a web page, use a PDF, or sometimes use a DOI (or PMID) to add the details to your library.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1501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8967" y="180867"/>
            <a:ext cx="9289368" cy="6496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0727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72524" indent="-372524">
              <a:lnSpc>
                <a:spcPct val="135000"/>
              </a:lnSpc>
              <a:buSzPts val="1100"/>
              <a:buNone/>
            </a:pPr>
            <a:r>
              <a:rPr lang="en" dirty="0">
                <a:solidFill>
                  <a:schemeClr val="dk1"/>
                </a:solidFill>
              </a:rPr>
              <a:t>Sastry, Shaunak, and Mohan J. Dutta. 2017. “Health Communication in the Time of Ebola: A Culture-Centered Interrogation.” </a:t>
            </a:r>
            <a:r>
              <a:rPr lang="en" i="1" dirty="0">
                <a:solidFill>
                  <a:schemeClr val="dk1"/>
                </a:solidFill>
              </a:rPr>
              <a:t>Journal of Health Communication</a:t>
            </a:r>
            <a:r>
              <a:rPr lang="en" dirty="0">
                <a:solidFill>
                  <a:schemeClr val="dk1"/>
                </a:solidFill>
              </a:rPr>
              <a:t> 22 (sup1): 10–14.</a:t>
            </a:r>
            <a:r>
              <a:rPr lang="en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https://doi.org/10.1080/10810730.2016.1216205</a:t>
            </a:r>
            <a:r>
              <a:rPr lang="en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/>
              <a:t>No Retyping needed.</a:t>
            </a:r>
            <a:endParaRPr dirty="0"/>
          </a:p>
        </p:txBody>
      </p:sp>
      <p:sp>
        <p:nvSpPr>
          <p:cNvPr id="177" name="Google Shape;177;p3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With a Couple of Clicks, Wind up with ...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175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89B0C-F7D0-4B82-B1B5-20EB2399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45906"/>
            <a:ext cx="7886700" cy="73173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FE24C6-CD33-4167-A230-96185ADD4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91" y="1320624"/>
            <a:ext cx="4553585" cy="467742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5A5324-8834-4125-BC76-7B8125ECC8F8}"/>
              </a:ext>
            </a:extLst>
          </p:cNvPr>
          <p:cNvSpPr txBox="1"/>
          <p:nvPr/>
        </p:nvSpPr>
        <p:spPr>
          <a:xfrm>
            <a:off x="1986987" y="6099859"/>
            <a:ext cx="8218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Karen’s </a:t>
            </a:r>
            <a:r>
              <a:rPr lang="en-US" dirty="0"/>
              <a:t>email  </a:t>
            </a:r>
            <a:r>
              <a:rPr lang="en-US" dirty="0">
                <a:hlinkClick r:id="rId3"/>
              </a:rPr>
              <a:t>kheskett@ucsd.edu</a:t>
            </a:r>
            <a:r>
              <a:rPr lang="en-US" dirty="0"/>
              <a:t> 		</a:t>
            </a:r>
            <a:r>
              <a:rPr lang="en-US"/>
              <a:t>               </a:t>
            </a:r>
            <a:r>
              <a:rPr lang="en-US" dirty="0"/>
              <a:t>Library’s </a:t>
            </a:r>
            <a:r>
              <a:rPr lang="en-US" dirty="0">
                <a:hlinkClick r:id="rId4"/>
              </a:rPr>
              <a:t>Ask Us Service</a:t>
            </a:r>
            <a:r>
              <a:rPr lang="en-US" dirty="0"/>
              <a:t> 24/7</a:t>
            </a:r>
          </a:p>
        </p:txBody>
      </p:sp>
    </p:spTree>
    <p:extLst>
      <p:ext uri="{BB962C8B-B14F-4D97-AF65-F5344CB8AC3E}">
        <p14:creationId xmlns:p14="http://schemas.microsoft.com/office/powerpoint/2010/main" val="21587525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, Library PPT Template(1)" id="{957BBCCF-5DD1-4E74-AAED-7C7910DC1A6A}" vid="{0F06C305-079A-4084-A428-ECAF7E057C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1803</TotalTime>
  <Words>1097</Words>
  <Application>Microsoft Office PowerPoint</Application>
  <PresentationFormat>Widescreen</PresentationFormat>
  <Paragraphs>149</Paragraphs>
  <Slides>31</Slides>
  <Notes>19</Notes>
  <HiddenSlides>10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Cabin</vt:lpstr>
      <vt:lpstr>Calibri</vt:lpstr>
      <vt:lpstr>Cambria</vt:lpstr>
      <vt:lpstr>Office Theme</vt:lpstr>
      <vt:lpstr>PowerPoint Presentation</vt:lpstr>
      <vt:lpstr>Agenda for this Session</vt:lpstr>
      <vt:lpstr>PowerPoint Presentation</vt:lpstr>
      <vt:lpstr>What if I Cannot Get the Article I Need?</vt:lpstr>
      <vt:lpstr>I’m Connected but  That Didn’t Work, What’s Next</vt:lpstr>
      <vt:lpstr>Librarians &amp; Services</vt:lpstr>
      <vt:lpstr>PowerPoint Presentation</vt:lpstr>
      <vt:lpstr>Research Data Curation </vt:lpstr>
      <vt:lpstr>Data &amp; GIS</vt:lpstr>
      <vt:lpstr>Data Resources</vt:lpstr>
      <vt:lpstr>PowerPoint Presentation</vt:lpstr>
      <vt:lpstr>PubMed Tips</vt:lpstr>
      <vt:lpstr>Purpose: Continuum of Research – Where Do You Fall?</vt:lpstr>
      <vt:lpstr>Possible Databases to Use</vt:lpstr>
      <vt:lpstr>PubMed</vt:lpstr>
      <vt:lpstr>Get it at UC – Link to Full-Text Articles</vt:lpstr>
      <vt:lpstr>PowerPoint Presentation</vt:lpstr>
      <vt:lpstr>For Later: Reminders about PubMed Searching</vt:lpstr>
      <vt:lpstr>Do I have to Use MeSH?</vt:lpstr>
      <vt:lpstr>PowerPoint Presentation</vt:lpstr>
      <vt:lpstr>PowerPoint Presentation</vt:lpstr>
      <vt:lpstr>Managing Citations</vt:lpstr>
      <vt:lpstr>Citation Management Tools</vt:lpstr>
      <vt:lpstr>Endnote Online</vt:lpstr>
      <vt:lpstr>Mendeley</vt:lpstr>
      <vt:lpstr>Zotero</vt:lpstr>
      <vt:lpstr>Endnote Desktop</vt:lpstr>
      <vt:lpstr>Citation Mangers, What can it do for Me?</vt:lpstr>
      <vt:lpstr>PowerPoint Presentation</vt:lpstr>
      <vt:lpstr>With a Couple of Clicks, Wind up with ...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Luna, Leslie</dc:creator>
  <cp:lastModifiedBy>Heskett, Karen</cp:lastModifiedBy>
  <cp:revision>64</cp:revision>
  <dcterms:modified xsi:type="dcterms:W3CDTF">2024-07-08T16:32:35Z</dcterms:modified>
</cp:coreProperties>
</file>