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8" r:id="rId3"/>
    <p:sldId id="275" r:id="rId4"/>
    <p:sldId id="257" r:id="rId5"/>
    <p:sldId id="261" r:id="rId6"/>
    <p:sldId id="284" r:id="rId7"/>
    <p:sldId id="262" r:id="rId8"/>
    <p:sldId id="263" r:id="rId9"/>
    <p:sldId id="274" r:id="rId10"/>
    <p:sldId id="273" r:id="rId11"/>
    <p:sldId id="277" r:id="rId12"/>
    <p:sldId id="266" r:id="rId13"/>
    <p:sldId id="290" r:id="rId14"/>
    <p:sldId id="267" r:id="rId15"/>
    <p:sldId id="278" r:id="rId16"/>
    <p:sldId id="268" r:id="rId17"/>
    <p:sldId id="270" r:id="rId18"/>
    <p:sldId id="271" r:id="rId19"/>
    <p:sldId id="283" r:id="rId20"/>
    <p:sldId id="279" r:id="rId21"/>
    <p:sldId id="281" r:id="rId22"/>
    <p:sldId id="286" r:id="rId23"/>
    <p:sldId id="287" r:id="rId24"/>
    <p:sldId id="288" r:id="rId25"/>
    <p:sldId id="291" r:id="rId26"/>
    <p:sldId id="289" r:id="rId27"/>
    <p:sldId id="272" r:id="rId28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7EAE51-97F6-4900-A061-0701B666BBD5}" v="1" dt="2023-10-25T14:27:13.792"/>
    <p1510:client id="{16FD230E-13E2-E99C-EDBB-C56A5F94E3FE}" v="2777" dt="2023-10-25T00:43:05.220"/>
    <p1510:client id="{66363FEC-9E2B-CE8D-AFB6-3137ECB0BB17}" v="935" dt="2023-10-27T01:03:52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92851c597c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92851c597c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Nursing home care and what it looks like.</a:t>
            </a:r>
          </a:p>
          <a:p>
            <a:pPr marL="0" indent="0">
              <a:buNone/>
            </a:pPr>
            <a:r>
              <a:rPr lang="en-US" dirty="0"/>
              <a:t>In the US – huge population of older adults; more than 15%</a:t>
            </a:r>
          </a:p>
          <a:p>
            <a:pPr marL="0" indent="0">
              <a:buNone/>
            </a:pPr>
            <a:r>
              <a:rPr lang="en-US" dirty="0"/>
              <a:t>1 in 3 people turning 65 will require nursing home care at some point in time during their  life.</a:t>
            </a:r>
          </a:p>
          <a:p>
            <a:pPr marL="0" indent="0">
              <a:buNone/>
            </a:pPr>
            <a:r>
              <a:rPr lang="en-US" dirty="0"/>
              <a:t>In 2015, 1.4 million people were in nursing homes. 80% were over the age of 65, more than 60% had a cognitive impairment, more than 60% had at least 4 self-care needs</a:t>
            </a:r>
          </a:p>
          <a:p>
            <a:pPr marL="0" indent="0">
              <a:buNone/>
            </a:pPr>
            <a:r>
              <a:rPr lang="en-US" dirty="0"/>
              <a:t>Extremely vulnerable population; 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92851c597c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92851c597c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Infections are a major source of morbidity and mortality in NH's</a:t>
            </a:r>
          </a:p>
          <a:p>
            <a:pPr marL="0" indent="0">
              <a:buNone/>
            </a:pPr>
            <a:r>
              <a:rPr lang="en-US" dirty="0"/>
              <a:t>Nearly 25% of the short-stay portion of SNF's return to the hospital for treatment of an infection – that's 325,00 hospital transfers a year, and more than $4 billion in additional health care costs.</a:t>
            </a:r>
          </a:p>
          <a:p>
            <a:pPr marL="0" indent="0">
              <a:buNone/>
            </a:pPr>
            <a:r>
              <a:rPr lang="en-US" dirty="0"/>
              <a:t>Urinary tract infections are a leading cause of infection among nursing home residents; in particular, as we well know, catheter-associated urinary tract infections (CAUTI's) have often been targeted for intervention.</a:t>
            </a:r>
          </a:p>
          <a:p>
            <a:pPr marL="0" indent="0">
              <a:buNone/>
            </a:pPr>
            <a:r>
              <a:rPr lang="en-US" dirty="0"/>
              <a:t>Up to 13% of patients have a urinary catheter upon admission to SNF</a:t>
            </a:r>
          </a:p>
        </p:txBody>
      </p:sp>
    </p:spTree>
    <p:extLst>
      <p:ext uri="{BB962C8B-B14F-4D97-AF65-F5344CB8AC3E}">
        <p14:creationId xmlns:p14="http://schemas.microsoft.com/office/powerpoint/2010/main" val="2908175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2851c597c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2851c597c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Article today from JAMA internal medicine 2017</a:t>
            </a:r>
            <a:endParaRPr dirty="0"/>
          </a:p>
          <a:p>
            <a:pPr marL="0" indent="0">
              <a:buNone/>
            </a:pPr>
            <a:r>
              <a:rPr lang="en" dirty="0"/>
              <a:t>I was initially interested in looking at management of catheters – specifically, how long can you really wait before changing a catheter, because I've found there are a lot of rules around that in SNF – but could not find a lot of evidence.</a:t>
            </a:r>
          </a:p>
          <a:p>
            <a:pPr marL="0" indent="0">
              <a:buNone/>
            </a:pPr>
            <a:r>
              <a:rPr lang="en" dirty="0"/>
              <a:t>So this article was interesting to me because it took a step back and examined all the factors that we could adjust to decrease CAUTI's in nursing homes</a:t>
            </a:r>
          </a:p>
          <a:p>
            <a:pPr marL="0" indent="0"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92851c597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92851c597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Before we begin with the specifics of the study,</a:t>
            </a: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This study was part of a huge initiative by the government, the agency for healthcare research and quality</a:t>
            </a: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And it spun off from another initiative, the comprehensive unit-based safety program whose original goal was to reduce CAUTI's in the hospital. The g</a:t>
            </a:r>
            <a:r>
              <a:rPr lang="en-US" dirty="0"/>
              <a:t>oal of this project was to modify the elements from that program and enhance adoption of infection prevention practices in nursing homes</a:t>
            </a:r>
          </a:p>
          <a:p>
            <a:pPr>
              <a:buNone/>
            </a:pPr>
            <a:r>
              <a:rPr lang="en-US" dirty="0">
                <a:ea typeface="Calibri"/>
              </a:rPr>
              <a:t>It comes with a very in-depth toolkit that can be accessed by anyone, and that toolkit was created with the help of subject matter experts from multiple organizations</a:t>
            </a:r>
          </a:p>
        </p:txBody>
      </p:sp>
    </p:spTree>
    <p:extLst>
      <p:ext uri="{BB962C8B-B14F-4D97-AF65-F5344CB8AC3E}">
        <p14:creationId xmlns:p14="http://schemas.microsoft.com/office/powerpoint/2010/main" val="3060153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2851c597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2851c597c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This study is a little different than the others because it is actually an implementation project, which (NIH): studies "the use of strategies to adopt and integrate evidence-based health interventions into clinical and community settings in order to improve patient outcomes and benefit population health"</a:t>
            </a:r>
          </a:p>
          <a:p>
            <a:pPr marL="0" indent="0">
              <a:buNone/>
            </a:pPr>
            <a:r>
              <a:rPr lang="en-US" dirty="0"/>
              <a:t>Each cohort had a 2-month long introduction/planning stage followed by a 10-12 month implementation period</a:t>
            </a:r>
          </a:p>
          <a:p>
            <a:pPr marL="0" indent="0">
              <a:buNone/>
            </a:pPr>
            <a:r>
              <a:rPr lang="en-US" dirty="0"/>
              <a:t>Although there were 5 cohorts, this paper only delves into results from 4 of those cohorts, as the first cohort was a pilot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2851c597c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2851c597c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Subjects here are nursing homes, not necessarily people</a:t>
            </a:r>
          </a:p>
          <a:p>
            <a:pPr marL="0" indent="0">
              <a:buNone/>
            </a:pPr>
            <a:r>
              <a:rPr lang="en-US" dirty="0"/>
              <a:t>The NH's had to be community-based and participating in the AHRQ's program for long-term care</a:t>
            </a:r>
          </a:p>
          <a:p>
            <a:pPr marL="0" indent="0">
              <a:buNone/>
            </a:pPr>
            <a:r>
              <a:rPr lang="en-US" dirty="0"/>
              <a:t>And were recruited across 48 states, DC, and Puerto Rico</a:t>
            </a:r>
          </a:p>
          <a:p>
            <a:pPr marL="0" indent="0">
              <a:buNone/>
            </a:pPr>
            <a:r>
              <a:rPr lang="en-US" dirty="0"/>
              <a:t>Initially 568 NH's were recruited; 433 completed the project; 404 were included in the analysis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2851c597c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2851c597c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Case mix index: Based on Medicare Diagnosis-related groups (DRG's), which are weighted by resource consumption </a:t>
            </a:r>
            <a:endParaRPr lang="en-US"/>
          </a:p>
          <a:p>
            <a:pPr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Higher CMI = higher complexity and resource intensive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24810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2851c597c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2851c597c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001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Revisiting the 5-start rating:</a:t>
            </a:r>
          </a:p>
          <a:p>
            <a:pPr>
              <a:buNone/>
            </a:pPr>
            <a:r>
              <a:rPr lang="en-US" dirty="0"/>
              <a:t>-overall rating , health inspection rating, and staffing ratings were better in the study</a:t>
            </a:r>
          </a:p>
          <a:p>
            <a:pPr>
              <a:buNone/>
            </a:pPr>
            <a:r>
              <a:rPr lang="en-US" dirty="0"/>
              <a:t>-quality ratings were NOT significantly different (so, presumably similar rates of UTI's, catheter use)</a:t>
            </a:r>
          </a:p>
        </p:txBody>
      </p:sp>
    </p:spTree>
    <p:extLst>
      <p:ext uri="{BB962C8B-B14F-4D97-AF65-F5344CB8AC3E}">
        <p14:creationId xmlns:p14="http://schemas.microsoft.com/office/powerpoint/2010/main" val="2794670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2851c597c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92851c597c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dirty="0"/>
              <a:t>Interventions were all educational.</a:t>
            </a:r>
          </a:p>
          <a:p>
            <a:pPr>
              <a:buNone/>
            </a:pPr>
            <a:r>
              <a:rPr lang="en-US" dirty="0"/>
              <a:t>2 major categories of the education used.</a:t>
            </a:r>
          </a:p>
          <a:p>
            <a:pPr>
              <a:buNone/>
            </a:pPr>
            <a:r>
              <a:rPr lang="en-US" dirty="0"/>
              <a:t>Technical </a:t>
            </a:r>
          </a:p>
          <a:p>
            <a:pPr>
              <a:buNone/>
            </a:pP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2851c597c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92851c597c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dirty="0" err="1"/>
              <a:t>Socioadaptive</a:t>
            </a:r>
            <a:r>
              <a:rPr lang="en-US" dirty="0"/>
              <a:t> intervention was also an educational intervention that focused on teamwork, safety culture, engaging all members of the care team plus the patients and their families – making sure people felt comfortable speaking up if they were concerned about safety, and how to address these issues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 err="1"/>
              <a:t>Socioadaptive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-Creating safety teams </a:t>
            </a:r>
          </a:p>
          <a:p>
            <a:pPr>
              <a:buNone/>
            </a:pPr>
            <a:r>
              <a:rPr lang="en-US" dirty="0"/>
              <a:t>-Engaging leadership, frontline staff, residents, and family members</a:t>
            </a:r>
          </a:p>
          <a:p>
            <a:pPr>
              <a:buNone/>
            </a:pPr>
            <a:r>
              <a:rPr lang="en-US" dirty="0"/>
              <a:t>-Enhancing communication strategies pertinent to resident safety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5662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2851c597c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92851c597c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en" dirty="0">
                <a:solidFill>
                  <a:schemeClr val="dk1"/>
                </a:solidFill>
              </a:rPr>
              <a:t>These interventions were very time intensive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Education on technical and </a:t>
            </a:r>
            <a:r>
              <a:rPr lang="en" dirty="0" err="1">
                <a:solidFill>
                  <a:schemeClr val="dk1"/>
                </a:solidFill>
              </a:rPr>
              <a:t>socioadaptive</a:t>
            </a:r>
            <a:r>
              <a:rPr lang="en" dirty="0">
                <a:solidFill>
                  <a:schemeClr val="dk1"/>
                </a:solidFill>
              </a:rPr>
              <a:t> bundles provided through learning sessions (in person or virtual), coaching calls, and webinars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2851c597c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2851c597c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Use the CAUTI incidence rate because through the CDC's National Healthcare Safety Network, there is a protocol for tracking infections in long-term care facilities; and this is the definition they use (</a:t>
            </a:r>
            <a:r>
              <a:rPr lang="en" dirty="0" err="1"/>
              <a:t>cauti</a:t>
            </a:r>
            <a:r>
              <a:rPr lang="en" dirty="0"/>
              <a:t> episodes/</a:t>
            </a:r>
            <a:r>
              <a:rPr lang="en" dirty="0" err="1"/>
              <a:t>cather</a:t>
            </a:r>
            <a:r>
              <a:rPr lang="en" dirty="0"/>
              <a:t> days x 1000)</a:t>
            </a:r>
            <a:endParaRPr lang="en-US" dirty="0"/>
          </a:p>
          <a:p>
            <a:pPr marL="0" indent="0">
              <a:buNone/>
            </a:pPr>
            <a:r>
              <a:rPr lang="en" dirty="0"/>
              <a:t>Process measures: These measures are the specific steps in a process that lead — either positively or negatively — to a particular outcome metric</a:t>
            </a:r>
            <a:endParaRPr lang="en-US" dirty="0"/>
          </a:p>
          <a:p>
            <a:pPr marL="0" indent="0">
              <a:buNone/>
            </a:pPr>
            <a:endParaRPr lang="en" dirty="0"/>
          </a:p>
          <a:p>
            <a:pPr>
              <a:buNone/>
            </a:pPr>
            <a:r>
              <a:rPr lang="en" dirty="0"/>
              <a:t>Unlike clinical definitions that rely on physician diagnosis and antibiotic prescribing, NHSN surveillance criteria incorporate objective systemic and localizing clinical findings with laboratory- based criteria to define catheter-associated UTI</a:t>
            </a:r>
          </a:p>
          <a:p>
            <a:pPr marL="0" indent="0"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92851c597c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92851c597c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Also adjusted for covariates including ownership, bed size, provision of subacute care, 5-star rating, presence of an infection control committee, and an infection preventionist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2851c597c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92851c597c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After adjustment for facility characteristics, the incidence of catheter-associated UTIs was reduced from 6.42 to 3.33 per 1000 catheter-days (IRR, 0.46; 95% CI, 0.36-0.58; P &lt; .001)</a:t>
            </a:r>
          </a:p>
          <a:p>
            <a:pPr marL="0" indent="0">
              <a:buNone/>
            </a:pPr>
            <a:r>
              <a:rPr lang="en-US" dirty="0"/>
              <a:t>After adjustment, catheter utilization remained steady, with rates of 4.50 at baseline and 4.45 at the end of the project (IRR, 0.95; 95% CI, 0.88-1.03; P = .26) </a:t>
            </a:r>
          </a:p>
          <a:p>
            <a:pPr marL="0" indent="0">
              <a:buNone/>
            </a:pPr>
            <a:r>
              <a:rPr lang="en-US" dirty="0"/>
              <a:t>Urine culture order rates, after adjusting for facility characteristics, decreased from 3.49 urine cultures per 1000 resident- days at the beginning of the project to 3.08 urine cultures per 1000 resident-days at the end of the project. The results were similar in our adjusted model, with urine culture rates decreasing from 3.52 to 3.09 (IRR, 0.85; 95% CI, 0.77-0.94; P = .001).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results appear consistent across so many SNFs across the US</a:t>
            </a:r>
          </a:p>
          <a:p>
            <a:pPr>
              <a:buNone/>
            </a:pPr>
            <a:r>
              <a:rPr lang="en-US" dirty="0"/>
              <a:t>Also, low-tech intervention – back to basics</a:t>
            </a:r>
          </a:p>
        </p:txBody>
      </p:sp>
    </p:spTree>
    <p:extLst>
      <p:ext uri="{BB962C8B-B14F-4D97-AF65-F5344CB8AC3E}">
        <p14:creationId xmlns:p14="http://schemas.microsoft.com/office/powerpoint/2010/main" val="1457767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SNFs in this study, although  geographically diverse, may not be representative of all SNFs. Especially since the SNFs had to volunteer to participate</a:t>
            </a:r>
          </a:p>
          <a:p>
            <a:pPr marL="0" indent="0">
              <a:buNone/>
            </a:pPr>
            <a:r>
              <a:rPr lang="en-US" dirty="0"/>
              <a:t>In the study (387)</a:t>
            </a:r>
          </a:p>
          <a:p>
            <a:pPr marL="0" indent="0">
              <a:buNone/>
            </a:pPr>
            <a:r>
              <a:rPr lang="en-US" dirty="0"/>
              <a:t>Not in the study (14,652)</a:t>
            </a:r>
          </a:p>
        </p:txBody>
      </p:sp>
    </p:spTree>
    <p:extLst>
      <p:ext uri="{BB962C8B-B14F-4D97-AF65-F5344CB8AC3E}">
        <p14:creationId xmlns:p14="http://schemas.microsoft.com/office/powerpoint/2010/main" val="22899925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2851c597c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92851c597c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ttps://www.cambridge.org/core/journals/infection-control-and-hospital-epidemiology/article/abs/assessing-a-national-collaborative-program-to-prevent-catheterassociated-urinary-tract-infection-in-a-veterans-health-administration-nursing-home-cohort/B7EF57D22698B95D2F9F9F4D6348CA80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Journal Club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indent="0">
              <a:lnSpc>
                <a:spcPct val="160000"/>
              </a:lnSpc>
            </a:pPr>
            <a:r>
              <a:rPr lang="en-US" dirty="0"/>
              <a:t>Kathryn Dere</a:t>
            </a:r>
            <a:endParaRPr lang="en-US"/>
          </a:p>
          <a:p>
            <a:pPr marL="0" indent="0"/>
            <a:r>
              <a:rPr lang="en-US" dirty="0"/>
              <a:t>Geriatric Medicine Fellow, UCSD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dirty="0"/>
              <a:t>Background: nursing home population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BD5DB6-3B47-3487-B391-85337F122F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26" b="-264"/>
          <a:stretch/>
        </p:blipFill>
        <p:spPr>
          <a:xfrm>
            <a:off x="0" y="1357520"/>
            <a:ext cx="9144005" cy="29009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5769C7-52C9-9D8F-0575-6EEA5E4B1305}"/>
              </a:ext>
            </a:extLst>
          </p:cNvPr>
          <p:cNvSpPr txBox="1"/>
          <p:nvPr/>
        </p:nvSpPr>
        <p:spPr>
          <a:xfrm>
            <a:off x="3322320" y="4785360"/>
            <a:ext cx="57454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https://www.kff.org/infographic/medicaids-role-in-nursing-home-care/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dirty="0"/>
              <a:t>Background: infections in the nursing home</a:t>
            </a:r>
            <a:endParaRPr dirty="0"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311700" y="1273945"/>
            <a:ext cx="8520600" cy="36760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285750" indent="-285750"/>
            <a:r>
              <a:rPr lang="en" sz="2000" dirty="0">
                <a:solidFill>
                  <a:srgbClr val="000000"/>
                </a:solidFill>
              </a:rPr>
              <a:t>Nearly 25% of the short-stay population returns to hospital for treatment of an infection</a:t>
            </a:r>
          </a:p>
          <a:p>
            <a:pPr lvl="1">
              <a:lnSpc>
                <a:spcPct val="114999"/>
              </a:lnSpc>
            </a:pPr>
            <a:endParaRPr lang="en" sz="1800" dirty="0">
              <a:solidFill>
                <a:srgbClr val="000000"/>
              </a:solidFill>
            </a:endParaRPr>
          </a:p>
          <a:p>
            <a:pPr lvl="1">
              <a:lnSpc>
                <a:spcPct val="114999"/>
              </a:lnSpc>
            </a:pPr>
            <a:r>
              <a:rPr lang="en" sz="1800" dirty="0">
                <a:solidFill>
                  <a:srgbClr val="000000"/>
                </a:solidFill>
              </a:rPr>
              <a:t>325,000 hospital transfers</a:t>
            </a:r>
            <a:endParaRPr lang="en" dirty="0"/>
          </a:p>
          <a:p>
            <a:pPr lvl="1">
              <a:lnSpc>
                <a:spcPct val="114999"/>
              </a:lnSpc>
            </a:pPr>
            <a:r>
              <a:rPr lang="en" sz="1800" dirty="0">
                <a:solidFill>
                  <a:srgbClr val="000000"/>
                </a:solidFill>
              </a:rPr>
              <a:t>Over $4 billion in additional annual health care costs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</a:pPr>
            <a:r>
              <a:rPr lang="en" sz="2000" dirty="0">
                <a:solidFill>
                  <a:srgbClr val="000000"/>
                </a:solidFill>
              </a:rPr>
              <a:t>UTI's are leading cause of infection among nursing home residents</a:t>
            </a:r>
            <a:endParaRPr lang="en" sz="2000" dirty="0">
              <a:solidFill>
                <a:srgbClr val="695D46"/>
              </a:solidFill>
            </a:endParaRPr>
          </a:p>
          <a:p>
            <a:pPr lvl="1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</a:pPr>
            <a:r>
              <a:rPr lang="en" sz="1800" dirty="0">
                <a:solidFill>
                  <a:srgbClr val="000000"/>
                </a:solidFill>
              </a:rPr>
              <a:t>Catheter-associated UTI's are a target for intervention: up to 13% of men and 12% of women have an indwelling urinary catheter on admission </a:t>
            </a:r>
            <a:endParaRPr lang="en" sz="1800"/>
          </a:p>
        </p:txBody>
      </p:sp>
    </p:spTree>
    <p:extLst>
      <p:ext uri="{BB962C8B-B14F-4D97-AF65-F5344CB8AC3E}">
        <p14:creationId xmlns:p14="http://schemas.microsoft.com/office/powerpoint/2010/main" val="2372113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89"/>
            <a:ext cx="9144003" cy="23529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2263B2-CA68-2A2F-DDF9-EC02B35593BB}"/>
              </a:ext>
            </a:extLst>
          </p:cNvPr>
          <p:cNvSpPr txBox="1"/>
          <p:nvPr/>
        </p:nvSpPr>
        <p:spPr>
          <a:xfrm>
            <a:off x="1059180" y="4126230"/>
            <a:ext cx="808482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ystem-ui"/>
              </a:rPr>
              <a:t>Mody L, Greene MT, Meddings J, Krein SL, McNamara SE, Trautner BW, Ratz D, Stone ND, Min L, </a:t>
            </a:r>
            <a:r>
              <a:rPr lang="en-US" sz="1200" err="1">
                <a:solidFill>
                  <a:schemeClr val="bg1"/>
                </a:solidFill>
                <a:latin typeface="system-ui"/>
              </a:rPr>
              <a:t>Schweon</a:t>
            </a:r>
            <a:r>
              <a:rPr lang="en-US" sz="1200" dirty="0">
                <a:solidFill>
                  <a:schemeClr val="bg1"/>
                </a:solidFill>
                <a:latin typeface="system-ui"/>
              </a:rPr>
              <a:t> SJ, Rolle AJ, Olmsted RN, </a:t>
            </a:r>
            <a:r>
              <a:rPr lang="en-US" sz="1200" err="1">
                <a:solidFill>
                  <a:schemeClr val="bg1"/>
                </a:solidFill>
                <a:latin typeface="system-ui"/>
              </a:rPr>
              <a:t>Burwen</a:t>
            </a:r>
            <a:r>
              <a:rPr lang="en-US" sz="1200" dirty="0">
                <a:solidFill>
                  <a:schemeClr val="bg1"/>
                </a:solidFill>
                <a:latin typeface="system-ui"/>
              </a:rPr>
              <a:t> DR, Battles J, Edson B, Saint S. A National Implementation Project to Prevent Catheter-Associated Urinary Tract Infection in Nursing Home Residents. JAMA Intern Med. 2017 Aug 1;177(8):1154-1162. </a:t>
            </a:r>
            <a:r>
              <a:rPr lang="en-US" sz="1200" err="1">
                <a:solidFill>
                  <a:schemeClr val="bg1"/>
                </a:solidFill>
                <a:latin typeface="system-ui"/>
              </a:rPr>
              <a:t>doi</a:t>
            </a:r>
            <a:r>
              <a:rPr lang="en-US" sz="1200" dirty="0">
                <a:solidFill>
                  <a:schemeClr val="bg1"/>
                </a:solidFill>
                <a:latin typeface="system-ui"/>
              </a:rPr>
              <a:t>: 10.1001/jamainternmed.2017.1689. PMID: 28525923; PMCID: PMC5710434.</a:t>
            </a:r>
            <a:endParaRPr 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Clinical question:</a:t>
            </a:r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Population: nursing home</a:t>
            </a:r>
            <a:endParaRPr lang="en-US" sz="2000"/>
          </a:p>
          <a:p>
            <a:r>
              <a:rPr lang="en" sz="2000" dirty="0"/>
              <a:t>Intervention: educational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Comparison/control: none</a:t>
            </a:r>
            <a:endParaRPr sz="2000"/>
          </a:p>
          <a:p>
            <a:r>
              <a:rPr lang="en" sz="2000" dirty="0"/>
              <a:t>Outcome: catheter-associated urinary tract infection (CAUTI) incidence</a:t>
            </a:r>
            <a:endParaRPr sz="2000"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1"/>
          </p:nvPr>
        </p:nvSpPr>
        <p:spPr>
          <a:xfrm>
            <a:off x="265500" y="2237018"/>
            <a:ext cx="4045200" cy="22828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000" dirty="0">
                <a:solidFill>
                  <a:srgbClr val="000000"/>
                </a:solidFill>
              </a:rPr>
              <a:t>“Can a multicomponent initiative focusing on technical and </a:t>
            </a:r>
            <a:r>
              <a:rPr lang="en" sz="2000" err="1">
                <a:solidFill>
                  <a:srgbClr val="000000"/>
                </a:solidFill>
              </a:rPr>
              <a:t>socioadaptive</a:t>
            </a:r>
            <a:r>
              <a:rPr lang="en" sz="2000" dirty="0">
                <a:solidFill>
                  <a:srgbClr val="000000"/>
                </a:solidFill>
              </a:rPr>
              <a:t> interventions reduce catheter-associated urinary tract infection in nursing homes?”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endParaRPr sz="126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B06B2-DC08-9C54-A546-53184AC7B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was this intervention developed?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09286-520A-6EA6-876D-640F1AAD5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73945"/>
            <a:ext cx="8520600" cy="37599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Based on the AHRQ's Comprehensive Unit-Based Safety Program  </a:t>
            </a:r>
            <a:endParaRPr lang="en-US" sz="2000" dirty="0">
              <a:solidFill>
                <a:srgbClr val="000000"/>
              </a:solidFill>
            </a:endParaRPr>
          </a:p>
          <a:p>
            <a:pPr lvl="1">
              <a:lnSpc>
                <a:spcPct val="114999"/>
              </a:lnSpc>
              <a:buSzPts val="1800"/>
            </a:pPr>
            <a:r>
              <a:rPr lang="en-US" sz="1800" i="1" dirty="0">
                <a:solidFill>
                  <a:srgbClr val="000000"/>
                </a:solidFill>
                <a:latin typeface="Arial"/>
                <a:cs typeface="Arial"/>
              </a:rPr>
              <a:t>Original goal was to reduce CAUTI's in the hospital</a:t>
            </a:r>
          </a:p>
          <a:p>
            <a:pPr marL="596900" lvl="1" indent="0">
              <a:lnSpc>
                <a:spcPct val="114999"/>
              </a:lnSpc>
              <a:buNone/>
            </a:pPr>
            <a:endParaRPr lang="en-US" sz="1800" i="1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14999"/>
              </a:lnSpc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Toolkit created with the help of subject matter experts from multiple organizations</a:t>
            </a:r>
          </a:p>
          <a:p>
            <a:pPr lvl="1">
              <a:lnSpc>
                <a:spcPct val="114999"/>
              </a:lnSpc>
            </a:pPr>
            <a:r>
              <a:rPr lang="en-US" dirty="0">
                <a:solidFill>
                  <a:srgbClr val="000000"/>
                </a:solidFill>
              </a:rPr>
              <a:t>Health Research &amp; Educational Trust</a:t>
            </a:r>
            <a:endParaRPr lang="en-US" dirty="0">
              <a:solidFill>
                <a:srgbClr val="695D46"/>
              </a:solidFill>
            </a:endParaRPr>
          </a:p>
          <a:p>
            <a:pPr lvl="1">
              <a:lnSpc>
                <a:spcPct val="114999"/>
              </a:lnSpc>
            </a:pPr>
            <a:r>
              <a:rPr lang="en-US" dirty="0">
                <a:solidFill>
                  <a:srgbClr val="000000"/>
                </a:solidFill>
              </a:rPr>
              <a:t>University of Michigan</a:t>
            </a:r>
            <a:endParaRPr lang="en-US" dirty="0"/>
          </a:p>
          <a:p>
            <a:pPr lvl="1">
              <a:lnSpc>
                <a:spcPct val="114999"/>
              </a:lnSpc>
            </a:pPr>
            <a:r>
              <a:rPr lang="en-US" dirty="0">
                <a:solidFill>
                  <a:srgbClr val="000000"/>
                </a:solidFill>
              </a:rPr>
              <a:t>Abt Associates</a:t>
            </a:r>
            <a:endParaRPr lang="en-US" dirty="0"/>
          </a:p>
          <a:p>
            <a:pPr lvl="1">
              <a:lnSpc>
                <a:spcPct val="114999"/>
              </a:lnSpc>
            </a:pPr>
            <a:r>
              <a:rPr lang="en-US" dirty="0">
                <a:solidFill>
                  <a:srgbClr val="000000"/>
                </a:solidFill>
              </a:rPr>
              <a:t>Association of Professionals in Infection Control and Epidemiology</a:t>
            </a:r>
            <a:endParaRPr lang="en-US" dirty="0"/>
          </a:p>
          <a:p>
            <a:pPr lvl="1">
              <a:lnSpc>
                <a:spcPct val="114999"/>
              </a:lnSpc>
            </a:pPr>
            <a:r>
              <a:rPr lang="en-US" dirty="0">
                <a:solidFill>
                  <a:srgbClr val="000000"/>
                </a:solidFill>
              </a:rPr>
              <a:t>Baylor College of Medicine</a:t>
            </a:r>
            <a:endParaRPr lang="en-US" dirty="0"/>
          </a:p>
          <a:p>
            <a:pPr lvl="1">
              <a:lnSpc>
                <a:spcPct val="114999"/>
              </a:lnSpc>
            </a:pPr>
            <a:r>
              <a:rPr lang="en-US" dirty="0">
                <a:solidFill>
                  <a:srgbClr val="000000"/>
                </a:solidFill>
              </a:rPr>
              <a:t>Qualidigm</a:t>
            </a:r>
            <a:endParaRPr lang="en-US" dirty="0"/>
          </a:p>
          <a:p>
            <a:pPr lvl="1">
              <a:lnSpc>
                <a:spcPct val="114999"/>
              </a:lnSpc>
            </a:pPr>
            <a:r>
              <a:rPr lang="en-US" dirty="0">
                <a:solidFill>
                  <a:srgbClr val="000000"/>
                </a:solidFill>
              </a:rPr>
              <a:t>Society of Hospital Medicine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86B58B-0FBE-E43F-F54F-810908CB7FCF}"/>
              </a:ext>
            </a:extLst>
          </p:cNvPr>
          <p:cNvSpPr txBox="1"/>
          <p:nvPr/>
        </p:nvSpPr>
        <p:spPr>
          <a:xfrm>
            <a:off x="5516880" y="4770120"/>
            <a:ext cx="36195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https://pubmed.ncbi.nlm.nih.gov/27248619/</a:t>
            </a:r>
          </a:p>
        </p:txBody>
      </p:sp>
      <p:pic>
        <p:nvPicPr>
          <p:cNvPr id="5" name="Picture 4" descr="A logo with a letter and text&#10;&#10;Description automatically generated">
            <a:extLst>
              <a:ext uri="{FF2B5EF4-FFF2-40B4-BE49-F238E27FC236}">
                <a16:creationId xmlns:a16="http://schemas.microsoft.com/office/drawing/2014/main" id="{FBBD35A4-0BB2-0E40-C891-D7E39955A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880" y="3487"/>
            <a:ext cx="2743200" cy="6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7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 design</a:t>
            </a:r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0000"/>
                </a:solidFill>
              </a:rPr>
              <a:t>“Large-scale prospective implementation project”</a:t>
            </a:r>
            <a:endParaRPr lang="en-US" sz="2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0000"/>
                </a:solidFill>
              </a:rPr>
              <a:t>5 different cohorts between March 1, 2014 and August 31, 2016</a:t>
            </a:r>
            <a:endParaRPr sz="200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dirty="0">
                <a:solidFill>
                  <a:srgbClr val="000000"/>
                </a:solidFill>
              </a:rPr>
              <a:t>Each cohort collected data over a 10-12 month implementation period</a:t>
            </a:r>
            <a:endParaRPr>
              <a:solidFill>
                <a:srgbClr val="000000"/>
              </a:solidFill>
            </a:endParaRPr>
          </a:p>
          <a:p>
            <a:pPr>
              <a:buChar char="-"/>
            </a:pPr>
            <a:r>
              <a:rPr lang="en" dirty="0">
                <a:solidFill>
                  <a:srgbClr val="000000"/>
                </a:solidFill>
              </a:rPr>
              <a:t>First cohort was a 10-month pilot, and not included in the analysis here</a:t>
            </a:r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 subjects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33282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</a:rPr>
              <a:t>Community-based nursing homes</a:t>
            </a:r>
            <a:endParaRPr lang="en-US">
              <a:solidFill>
                <a:srgbClr val="000000"/>
              </a:solidFill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</a:pPr>
            <a:r>
              <a:rPr lang="en" dirty="0">
                <a:solidFill>
                  <a:srgbClr val="000000"/>
                </a:solidFill>
              </a:rPr>
              <a:t>participating in the Agency for Healthcare Research and Quality Safety Program for Long-Term Care</a:t>
            </a:r>
            <a:endParaRPr>
              <a:solidFill>
                <a:srgbClr val="000000"/>
              </a:solidFill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</a:pPr>
            <a:r>
              <a:rPr lang="en" dirty="0">
                <a:solidFill>
                  <a:srgbClr val="000000"/>
                </a:solidFill>
              </a:rPr>
              <a:t>in 48 states, Washington, DC, and Puerto Rico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 rotWithShape="1">
          <a:blip r:embed="rId3">
            <a:alphaModFix/>
          </a:blip>
          <a:srcRect t="7295"/>
          <a:stretch/>
        </p:blipFill>
        <p:spPr>
          <a:xfrm>
            <a:off x="3582829" y="119628"/>
            <a:ext cx="5546100" cy="4917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 rotWithShape="1">
          <a:blip r:embed="rId3">
            <a:alphaModFix/>
          </a:blip>
          <a:srcRect r="18000"/>
          <a:stretch/>
        </p:blipFill>
        <p:spPr>
          <a:xfrm>
            <a:off x="520881" y="-3763"/>
            <a:ext cx="8107692" cy="4962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78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1" y="186737"/>
            <a:ext cx="9144003" cy="46121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D1CF6C-4BC9-1A59-871A-A99FDD060489}"/>
              </a:ext>
            </a:extLst>
          </p:cNvPr>
          <p:cNvSpPr/>
          <p:nvPr/>
        </p:nvSpPr>
        <p:spPr>
          <a:xfrm>
            <a:off x="0" y="816428"/>
            <a:ext cx="9089571" cy="24492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AB6CF6-EC28-24AF-9819-2346FB9CB2E1}"/>
              </a:ext>
            </a:extLst>
          </p:cNvPr>
          <p:cNvSpPr/>
          <p:nvPr/>
        </p:nvSpPr>
        <p:spPr>
          <a:xfrm>
            <a:off x="27214" y="3844017"/>
            <a:ext cx="9089571" cy="24492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703B01-BAC9-C3EF-9C28-4032B204E8D4}"/>
              </a:ext>
            </a:extLst>
          </p:cNvPr>
          <p:cNvSpPr/>
          <p:nvPr/>
        </p:nvSpPr>
        <p:spPr>
          <a:xfrm>
            <a:off x="6804" y="4306660"/>
            <a:ext cx="9137195" cy="49666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58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818DC-8C7A-CAD2-B602-8F2F1400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5-star Quality Rating System?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445F2-D23B-1747-52D9-E55B5C4CB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73945"/>
            <a:ext cx="8520600" cy="3508440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Health inspection</a:t>
            </a:r>
          </a:p>
          <a:p>
            <a:pPr lvl="1">
              <a:lnSpc>
                <a:spcPct val="114999"/>
              </a:lnSpc>
            </a:pPr>
            <a:r>
              <a:rPr lang="en-US" sz="1600" dirty="0">
                <a:solidFill>
                  <a:srgbClr val="000000"/>
                </a:solidFill>
              </a:rPr>
              <a:t>Based on nursing home surveys, complaint surveys, and survey revisits over the past 3 years</a:t>
            </a:r>
          </a:p>
          <a:p>
            <a:pPr>
              <a:lnSpc>
                <a:spcPct val="114999"/>
              </a:lnSpc>
            </a:pPr>
            <a:r>
              <a:rPr lang="en-US" sz="2000" dirty="0">
                <a:solidFill>
                  <a:srgbClr val="000000"/>
                </a:solidFill>
              </a:rPr>
              <a:t>Quality measures (calculated from MDS data)</a:t>
            </a:r>
          </a:p>
          <a:p>
            <a:pPr lvl="1">
              <a:lnSpc>
                <a:spcPct val="114999"/>
              </a:lnSpc>
              <a:buSzPts val="1800"/>
            </a:pPr>
            <a:r>
              <a:rPr lang="en-US" sz="1600" dirty="0">
                <a:solidFill>
                  <a:srgbClr val="000000"/>
                </a:solidFill>
              </a:rPr>
              <a:t>Long-stay quality measures: ADL decline, mobility decline, </a:t>
            </a:r>
            <a:r>
              <a:rPr lang="en-US" sz="1600" b="1" dirty="0">
                <a:solidFill>
                  <a:srgbClr val="000000"/>
                </a:solidFill>
                <a:highlight>
                  <a:srgbClr val="FFFF00"/>
                </a:highlight>
              </a:rPr>
              <a:t>catheter</a:t>
            </a:r>
            <a:r>
              <a:rPr lang="en-US" sz="1600" dirty="0">
                <a:solidFill>
                  <a:srgbClr val="000000"/>
                </a:solidFill>
              </a:rPr>
              <a:t>, high-risk pressure ulcers, physical restraints, </a:t>
            </a:r>
            <a:r>
              <a:rPr lang="en-US" sz="1600" b="1" dirty="0">
                <a:solidFill>
                  <a:srgbClr val="000000"/>
                </a:solidFill>
                <a:highlight>
                  <a:srgbClr val="FFFF00"/>
                </a:highlight>
              </a:rPr>
              <a:t>urinary tract infections</a:t>
            </a:r>
            <a:r>
              <a:rPr lang="en-US" sz="1600" dirty="0">
                <a:solidFill>
                  <a:srgbClr val="000000"/>
                </a:solidFill>
              </a:rPr>
              <a:t>, moderate to severe pain</a:t>
            </a:r>
          </a:p>
          <a:p>
            <a:pPr lvl="1">
              <a:lnSpc>
                <a:spcPct val="114999"/>
              </a:lnSpc>
              <a:buSzPts val="1800"/>
            </a:pPr>
            <a:r>
              <a:rPr lang="en-US" sz="1600" dirty="0">
                <a:solidFill>
                  <a:srgbClr val="000000"/>
                </a:solidFill>
              </a:rPr>
              <a:t>Short-stay quality measures: pressure ulcers, moderate to severe pain, delirium</a:t>
            </a:r>
          </a:p>
          <a:p>
            <a:pPr>
              <a:lnSpc>
                <a:spcPct val="114999"/>
              </a:lnSpc>
            </a:pPr>
            <a:r>
              <a:rPr lang="en-US" sz="2000" dirty="0">
                <a:solidFill>
                  <a:srgbClr val="000000"/>
                </a:solidFill>
              </a:rPr>
              <a:t>Staffing </a:t>
            </a:r>
          </a:p>
          <a:p>
            <a:pPr lvl="1">
              <a:lnSpc>
                <a:spcPct val="114999"/>
              </a:lnSpc>
              <a:buSzPts val="1800"/>
            </a:pPr>
            <a:r>
              <a:rPr lang="en-US" sz="1500" dirty="0">
                <a:solidFill>
                  <a:srgbClr val="000000"/>
                </a:solidFill>
              </a:rPr>
              <a:t>RN hours per resident day</a:t>
            </a:r>
          </a:p>
          <a:p>
            <a:pPr lvl="1">
              <a:lnSpc>
                <a:spcPct val="114999"/>
              </a:lnSpc>
              <a:buSzPts val="1800"/>
            </a:pPr>
            <a:r>
              <a:rPr lang="en-US" sz="1500" dirty="0">
                <a:solidFill>
                  <a:srgbClr val="000000"/>
                </a:solidFill>
              </a:rPr>
              <a:t>Total staffing hours (RN, LPN, nurse aide) per resident day</a:t>
            </a:r>
          </a:p>
        </p:txBody>
      </p:sp>
      <p:pic>
        <p:nvPicPr>
          <p:cNvPr id="4" name="Picture 3" descr="A logo with yellow stars and blue text&#10;&#10;Description automatically generated">
            <a:extLst>
              <a:ext uri="{FF2B5EF4-FFF2-40B4-BE49-F238E27FC236}">
                <a16:creationId xmlns:a16="http://schemas.microsoft.com/office/drawing/2014/main" id="{B19EE905-ECB7-7BB8-DE7F-837EFDCFA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160" y="2839"/>
            <a:ext cx="2529840" cy="144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57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Interventions </a:t>
            </a: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6316260" y="1395715"/>
            <a:ext cx="264354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342900">
              <a:buAutoNum type="arabicPeriod"/>
            </a:pPr>
            <a:r>
              <a:rPr lang="en" sz="2000" dirty="0">
                <a:solidFill>
                  <a:srgbClr val="000000"/>
                </a:solidFill>
              </a:rPr>
              <a:t>Technical</a:t>
            </a: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994" y="1027865"/>
            <a:ext cx="6008563" cy="39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Interventions </a:t>
            </a: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6316260" y="1395715"/>
            <a:ext cx="264354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342900">
              <a:buAutoNum type="arabicPeriod"/>
            </a:pPr>
            <a:r>
              <a:rPr lang="en" sz="2000" dirty="0">
                <a:solidFill>
                  <a:schemeClr val="bg1">
                    <a:lumMod val="75000"/>
                  </a:schemeClr>
                </a:solidFill>
              </a:rPr>
              <a:t>Technical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en" sz="2000" err="1">
                <a:solidFill>
                  <a:srgbClr val="000000"/>
                </a:solidFill>
              </a:rPr>
              <a:t>Socioadaptive</a:t>
            </a:r>
            <a:endParaRPr lang="en" sz="2000">
              <a:solidFill>
                <a:srgbClr val="000000"/>
              </a:solidFill>
            </a:endParaRPr>
          </a:p>
        </p:txBody>
      </p:sp>
      <p:pic>
        <p:nvPicPr>
          <p:cNvPr id="2" name="Picture 1" descr="A poster of a team&#10;&#10;Description automatically generated">
            <a:extLst>
              <a:ext uri="{FF2B5EF4-FFF2-40B4-BE49-F238E27FC236}">
                <a16:creationId xmlns:a16="http://schemas.microsoft.com/office/drawing/2014/main" id="{FE70E8F9-C2BE-A441-45C7-9B82D0EA3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920" y="1026860"/>
            <a:ext cx="3703320" cy="40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1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Interventions </a:t>
            </a:r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000" b="1" dirty="0">
                <a:solidFill>
                  <a:srgbClr val="000000"/>
                </a:solidFill>
              </a:rPr>
              <a:t>Three learning sessions per cohort </a:t>
            </a:r>
            <a:r>
              <a:rPr lang="en" dirty="0">
                <a:solidFill>
                  <a:srgbClr val="000000"/>
                </a:solidFill>
              </a:rPr>
              <a:t>– at beginning, middle, and end of project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" sz="2000" b="1" dirty="0">
                <a:solidFill>
                  <a:srgbClr val="000000"/>
                </a:solidFill>
              </a:rPr>
              <a:t>Monthly coaching calls</a:t>
            </a:r>
            <a:r>
              <a:rPr lang="en" sz="2000" dirty="0">
                <a:solidFill>
                  <a:srgbClr val="000000"/>
                </a:solidFill>
              </a:rPr>
              <a:t> </a:t>
            </a:r>
            <a:r>
              <a:rPr lang="en" dirty="0">
                <a:solidFill>
                  <a:srgbClr val="000000"/>
                </a:solidFill>
              </a:rPr>
              <a:t>to review data, discuss project implementation, and share successes and barriers</a:t>
            </a:r>
          </a:p>
          <a:p>
            <a:pPr>
              <a:lnSpc>
                <a:spcPct val="114999"/>
              </a:lnSpc>
            </a:pPr>
            <a:r>
              <a:rPr lang="en" sz="2000" b="1" dirty="0">
                <a:solidFill>
                  <a:srgbClr val="000000"/>
                </a:solidFill>
              </a:rPr>
              <a:t>Monthly webinars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224">
            <a:extLst>
              <a:ext uri="{FF2B5EF4-FFF2-40B4-BE49-F238E27FC236}">
                <a16:creationId xmlns:a16="http://schemas.microsoft.com/office/drawing/2014/main" id="{D51697A8-17BF-1CD9-758D-0F1BC79E8D47}"/>
              </a:ext>
            </a:extLst>
          </p:cNvPr>
          <p:cNvSpPr/>
          <p:nvPr/>
        </p:nvSpPr>
        <p:spPr>
          <a:xfrm>
            <a:off x="0" y="83820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/>
              </a:rPr>
              <a:t>1     2     3     4     5     6     7     8     9    10     11     12     13     14 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53341F70-2C57-C99B-4383-29DDC4F07D5E}"/>
              </a:ext>
            </a:extLst>
          </p:cNvPr>
          <p:cNvSpPr/>
          <p:nvPr/>
        </p:nvSpPr>
        <p:spPr>
          <a:xfrm>
            <a:off x="0" y="19812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Planning period</a:t>
            </a:r>
            <a:endParaRPr lang="en-US" dirty="0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28BC5604-1214-532B-EA82-D9CCF4B213FA}"/>
              </a:ext>
            </a:extLst>
          </p:cNvPr>
          <p:cNvSpPr/>
          <p:nvPr/>
        </p:nvSpPr>
        <p:spPr>
          <a:xfrm>
            <a:off x="1447800" y="198120"/>
            <a:ext cx="7696199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Intervention (10-12 months)</a:t>
            </a:r>
            <a:endParaRPr lang="en-US" dirty="0"/>
          </a:p>
        </p:txBody>
      </p:sp>
      <p:sp>
        <p:nvSpPr>
          <p:cNvPr id="228" name="Isosceles Triangle 227">
            <a:extLst>
              <a:ext uri="{FF2B5EF4-FFF2-40B4-BE49-F238E27FC236}">
                <a16:creationId xmlns:a16="http://schemas.microsoft.com/office/drawing/2014/main" id="{38326177-5520-E7B9-0331-6DCB6A2C8888}"/>
              </a:ext>
            </a:extLst>
          </p:cNvPr>
          <p:cNvSpPr/>
          <p:nvPr/>
        </p:nvSpPr>
        <p:spPr>
          <a:xfrm>
            <a:off x="876300" y="1478280"/>
            <a:ext cx="1143000" cy="1021080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US" dirty="0">
              <a:cs typeface="Arial"/>
            </a:endParaRPr>
          </a:p>
        </p:txBody>
      </p:sp>
      <p:sp>
        <p:nvSpPr>
          <p:cNvPr id="229" name="Isosceles Triangle 228">
            <a:extLst>
              <a:ext uri="{FF2B5EF4-FFF2-40B4-BE49-F238E27FC236}">
                <a16:creationId xmlns:a16="http://schemas.microsoft.com/office/drawing/2014/main" id="{DE0EBD8B-975B-5A10-2955-D90644092E12}"/>
              </a:ext>
            </a:extLst>
          </p:cNvPr>
          <p:cNvSpPr/>
          <p:nvPr/>
        </p:nvSpPr>
        <p:spPr>
          <a:xfrm>
            <a:off x="4259580" y="1478280"/>
            <a:ext cx="1143000" cy="1021080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/>
            </a:endParaRPr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A5E26ED6-E20E-4A6D-9E2B-5E56E486D070}"/>
              </a:ext>
            </a:extLst>
          </p:cNvPr>
          <p:cNvSpPr/>
          <p:nvPr/>
        </p:nvSpPr>
        <p:spPr>
          <a:xfrm>
            <a:off x="7665720" y="1478280"/>
            <a:ext cx="1143000" cy="1021080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BAAC851-ACF5-8827-C16C-1847DCB270AA}"/>
              </a:ext>
            </a:extLst>
          </p:cNvPr>
          <p:cNvSpPr txBox="1"/>
          <p:nvPr/>
        </p:nvSpPr>
        <p:spPr>
          <a:xfrm>
            <a:off x="548640" y="178308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Learning session #1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CEBC1AD4-6664-E5FC-35D1-C6C147AC74FF}"/>
              </a:ext>
            </a:extLst>
          </p:cNvPr>
          <p:cNvSpPr txBox="1"/>
          <p:nvPr/>
        </p:nvSpPr>
        <p:spPr>
          <a:xfrm>
            <a:off x="4145280" y="1836420"/>
            <a:ext cx="20574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Learning session #2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0164C5D9-2E7F-7343-E4EE-C746764D52A1}"/>
              </a:ext>
            </a:extLst>
          </p:cNvPr>
          <p:cNvSpPr txBox="1"/>
          <p:nvPr/>
        </p:nvSpPr>
        <p:spPr>
          <a:xfrm>
            <a:off x="7330440" y="1783080"/>
            <a:ext cx="181355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Learning session #3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E017B90A-F278-C66E-03FB-B6B66D3D8F42}"/>
              </a:ext>
            </a:extLst>
          </p:cNvPr>
          <p:cNvSpPr/>
          <p:nvPr/>
        </p:nvSpPr>
        <p:spPr>
          <a:xfrm>
            <a:off x="1478279" y="2667000"/>
            <a:ext cx="7665720" cy="5943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MONTHLY CONTENT TRAINING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0395B6EB-ADE4-0ED4-B569-9EEC884633B3}"/>
              </a:ext>
            </a:extLst>
          </p:cNvPr>
          <p:cNvSpPr/>
          <p:nvPr/>
        </p:nvSpPr>
        <p:spPr>
          <a:xfrm>
            <a:off x="1478279" y="4152899"/>
            <a:ext cx="7665720" cy="5943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/>
              </a:rPr>
              <a:t>MONTHLY WEBINARS/COACHING CALLS (FACILITY TEAM)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4117EE01-CE64-7FD6-8474-4372AFA1A47C}"/>
              </a:ext>
            </a:extLst>
          </p:cNvPr>
          <p:cNvSpPr/>
          <p:nvPr/>
        </p:nvSpPr>
        <p:spPr>
          <a:xfrm>
            <a:off x="1478279" y="3406139"/>
            <a:ext cx="7665720" cy="5943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/>
              </a:rPr>
              <a:t>MONTHLY WEBINARS (ORGANIZATIONAL LEAD)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79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Measurements and follow up</a:t>
            </a:r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lnSpc>
                <a:spcPct val="114999"/>
              </a:lnSpc>
              <a:buNone/>
            </a:pPr>
            <a:r>
              <a:rPr lang="en" sz="2000" dirty="0">
                <a:solidFill>
                  <a:srgbClr val="000000"/>
                </a:solidFill>
              </a:rPr>
              <a:t>Data collected in aggregate every month for 12 months</a:t>
            </a:r>
          </a:p>
          <a:p>
            <a:pPr marL="0" indent="0">
              <a:lnSpc>
                <a:spcPct val="114999"/>
              </a:lnSpc>
              <a:buNone/>
            </a:pPr>
            <a:endParaRPr lang="en" sz="2000" dirty="0">
              <a:solidFill>
                <a:srgbClr val="000000"/>
              </a:solidFill>
            </a:endParaRPr>
          </a:p>
          <a:p>
            <a:pPr marL="342900">
              <a:lnSpc>
                <a:spcPct val="114999"/>
              </a:lnSpc>
            </a:pPr>
            <a:r>
              <a:rPr lang="en" sz="2000" b="1" dirty="0">
                <a:solidFill>
                  <a:srgbClr val="000000"/>
                </a:solidFill>
              </a:rPr>
              <a:t>Primary outcome</a:t>
            </a:r>
            <a:r>
              <a:rPr lang="en" sz="2000" dirty="0">
                <a:solidFill>
                  <a:srgbClr val="000000"/>
                </a:solidFill>
              </a:rPr>
              <a:t>: CAUTI</a:t>
            </a:r>
            <a:r>
              <a:rPr lang="en" sz="2000" baseline="30000" dirty="0">
                <a:solidFill>
                  <a:srgbClr val="000000"/>
                </a:solidFill>
              </a:rPr>
              <a:t>1</a:t>
            </a:r>
            <a:r>
              <a:rPr lang="en" sz="2000" dirty="0">
                <a:solidFill>
                  <a:srgbClr val="000000"/>
                </a:solidFill>
              </a:rPr>
              <a:t> incidence rate</a:t>
            </a:r>
            <a:endParaRPr lang="en-US" sz="2000" dirty="0">
              <a:solidFill>
                <a:srgbClr val="000000"/>
              </a:solidFill>
            </a:endParaRPr>
          </a:p>
          <a:p>
            <a:pPr marL="0" indent="0">
              <a:lnSpc>
                <a:spcPct val="114999"/>
              </a:lnSpc>
              <a:buNone/>
            </a:pPr>
            <a:endParaRPr lang="en" sz="2000" dirty="0">
              <a:solidFill>
                <a:srgbClr val="000000"/>
              </a:solidFill>
            </a:endParaRPr>
          </a:p>
          <a:p>
            <a:pPr marL="342900">
              <a:lnSpc>
                <a:spcPct val="114999"/>
              </a:lnSpc>
            </a:pPr>
            <a:r>
              <a:rPr lang="en" sz="2000" b="1" dirty="0">
                <a:solidFill>
                  <a:srgbClr val="000000"/>
                </a:solidFill>
              </a:rPr>
              <a:t>Secondary outcome</a:t>
            </a:r>
            <a:r>
              <a:rPr lang="en" sz="2000" dirty="0">
                <a:solidFill>
                  <a:srgbClr val="000000"/>
                </a:solidFill>
              </a:rPr>
              <a:t>: urinary catheter utilization ratio</a:t>
            </a:r>
          </a:p>
          <a:p>
            <a:pPr marL="342900">
              <a:lnSpc>
                <a:spcPct val="114999"/>
              </a:lnSpc>
            </a:pPr>
            <a:endParaRPr lang="en" sz="2000" dirty="0">
              <a:solidFill>
                <a:srgbClr val="000000"/>
              </a:solidFill>
            </a:endParaRPr>
          </a:p>
          <a:p>
            <a:pPr marL="342900">
              <a:lnSpc>
                <a:spcPct val="114999"/>
              </a:lnSpc>
            </a:pPr>
            <a:r>
              <a:rPr lang="en" sz="2000" b="1" dirty="0">
                <a:solidFill>
                  <a:srgbClr val="000000"/>
                </a:solidFill>
              </a:rPr>
              <a:t>Objective process measure</a:t>
            </a:r>
            <a:r>
              <a:rPr lang="en" sz="2000" dirty="0">
                <a:solidFill>
                  <a:srgbClr val="000000"/>
                </a:solidFill>
              </a:rPr>
              <a:t>: number of urine cultures ordered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" sz="2000" dirty="0"/>
          </a:p>
          <a:p>
            <a:pPr marL="0" indent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n" sz="2000" dirty="0"/>
          </a:p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n" sz="2000" dirty="0"/>
          </a:p>
        </p:txBody>
      </p:sp>
      <p:pic>
        <p:nvPicPr>
          <p:cNvPr id="2" name="Picture 1" descr="A black text with black text&#10;&#10;Description automatically generated">
            <a:extLst>
              <a:ext uri="{FF2B5EF4-FFF2-40B4-BE49-F238E27FC236}">
                <a16:creationId xmlns:a16="http://schemas.microsoft.com/office/drawing/2014/main" id="{FCB56C39-2166-DC0D-294A-285C789BE7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22" b="1790"/>
          <a:stretch/>
        </p:blipFill>
        <p:spPr>
          <a:xfrm>
            <a:off x="5440680" y="1916491"/>
            <a:ext cx="2616740" cy="735179"/>
          </a:xfrm>
          <a:prstGeom prst="rect">
            <a:avLst/>
          </a:prstGeom>
        </p:spPr>
      </p:pic>
      <p:pic>
        <p:nvPicPr>
          <p:cNvPr id="3" name="Picture 2" descr="A black text with a white background&#10;&#10;Description automatically generated">
            <a:extLst>
              <a:ext uri="{FF2B5EF4-FFF2-40B4-BE49-F238E27FC236}">
                <a16:creationId xmlns:a16="http://schemas.microsoft.com/office/drawing/2014/main" id="{6B42B239-94D8-40A1-05BA-BC65D8CFD1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333" b="-4000"/>
          <a:stretch/>
        </p:blipFill>
        <p:spPr>
          <a:xfrm>
            <a:off x="7078980" y="2677886"/>
            <a:ext cx="1958329" cy="6183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256C24-AEFA-9B5B-24D9-EF8F34B7BAF8}"/>
              </a:ext>
            </a:extLst>
          </p:cNvPr>
          <p:cNvSpPr txBox="1"/>
          <p:nvPr/>
        </p:nvSpPr>
        <p:spPr>
          <a:xfrm>
            <a:off x="3863339" y="4526280"/>
            <a:ext cx="517398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aseline="30000" dirty="0"/>
              <a:t>1</a:t>
            </a:r>
            <a:r>
              <a:rPr lang="en-US" dirty="0"/>
              <a:t>https://www.ahrq.gov/hai/quality/tools/cauti-ltc/modules/resources/tools/cauti-surveillance/pocket-card.html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</a:t>
            </a:r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rgbClr val="000000"/>
                </a:solidFill>
              </a:rPr>
              <a:t>Multilevel mixed-effects negative binomial regression.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2000" dirty="0">
                <a:solidFill>
                  <a:srgbClr val="000000"/>
                </a:solidFill>
              </a:rPr>
              <a:t>A negative binomial regression is:</a:t>
            </a:r>
          </a:p>
          <a:p>
            <a:pPr marL="285750" indent="-285750">
              <a:lnSpc>
                <a:spcPct val="114999"/>
              </a:lnSpc>
              <a:spcAft>
                <a:spcPts val="1200"/>
              </a:spcAft>
            </a:pPr>
            <a:r>
              <a:rPr lang="en" sz="2000" dirty="0">
                <a:solidFill>
                  <a:srgbClr val="000000"/>
                </a:solidFill>
              </a:rPr>
              <a:t>Used for modeling counts (whole numbers ≥0)</a:t>
            </a:r>
          </a:p>
          <a:p>
            <a:pPr marL="742950" lvl="1">
              <a:lnSpc>
                <a:spcPct val="114999"/>
              </a:lnSpc>
              <a:spcAft>
                <a:spcPts val="1200"/>
              </a:spcAft>
            </a:pPr>
            <a:r>
              <a:rPr lang="en" i="1" dirty="0">
                <a:solidFill>
                  <a:srgbClr val="000000"/>
                </a:solidFill>
              </a:rPr>
              <a:t>In this case, CAUTI rates, catheter utilization rates, and urine cultures ordered</a:t>
            </a:r>
            <a:endParaRPr lang="en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14999"/>
              </a:lnSpc>
              <a:spcAft>
                <a:spcPts val="1200"/>
              </a:spcAft>
            </a:pPr>
            <a:r>
              <a:rPr lang="en" sz="2000" dirty="0">
                <a:solidFill>
                  <a:srgbClr val="000000"/>
                </a:solidFill>
              </a:rPr>
              <a:t>Like Poisson regression, but can be more realistic</a:t>
            </a:r>
          </a:p>
          <a:p>
            <a:pPr marL="742950" lvl="1">
              <a:lnSpc>
                <a:spcPct val="114999"/>
              </a:lnSpc>
              <a:spcAft>
                <a:spcPts val="1200"/>
              </a:spcAft>
              <a:buSzPts val="1800"/>
            </a:pPr>
            <a:r>
              <a:rPr lang="en" dirty="0">
                <a:solidFill>
                  <a:srgbClr val="000000"/>
                </a:solidFill>
              </a:rPr>
              <a:t>Poisson: use when variance = mean</a:t>
            </a:r>
          </a:p>
          <a:p>
            <a:pPr marL="742950" lvl="1">
              <a:lnSpc>
                <a:spcPct val="114999"/>
              </a:lnSpc>
              <a:spcAft>
                <a:spcPts val="1200"/>
              </a:spcAft>
              <a:buSzPts val="1800"/>
            </a:pPr>
            <a:r>
              <a:rPr lang="en" dirty="0">
                <a:solidFill>
                  <a:srgbClr val="000000"/>
                </a:solidFill>
              </a:rPr>
              <a:t>Negative binomial regression: can use when variance ≠ mean</a:t>
            </a:r>
          </a:p>
          <a:p>
            <a:pPr marL="742950" lvl="1">
              <a:lnSpc>
                <a:spcPct val="114999"/>
              </a:lnSpc>
              <a:spcAft>
                <a:spcPts val="1200"/>
              </a:spcAft>
              <a:buSzPts val="1800"/>
            </a:pPr>
            <a:endParaRPr lang="e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body" idx="1"/>
          </p:nvPr>
        </p:nvSpPr>
        <p:spPr>
          <a:xfrm>
            <a:off x="311700" y="1281565"/>
            <a:ext cx="3331380" cy="36379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285750" indent="-285750"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</a:rPr>
              <a:t>Reduction in CAUTI rates by 54% over the 12-month period</a:t>
            </a:r>
          </a:p>
          <a:p>
            <a:pPr marL="742950" lvl="1" indent="-285750">
              <a:lnSpc>
                <a:spcPct val="114999"/>
              </a:lnSpc>
              <a:spcAft>
                <a:spcPts val="1200"/>
              </a:spcAft>
              <a:buSzPts val="1800"/>
            </a:pPr>
            <a:r>
              <a:rPr lang="en-US" dirty="0">
                <a:solidFill>
                  <a:srgbClr val="000000"/>
                </a:solidFill>
              </a:rPr>
              <a:t>75% of facilities showed a reduction of 40% or more</a:t>
            </a:r>
          </a:p>
          <a:p>
            <a:pPr marL="285750" indent="-285750">
              <a:lnSpc>
                <a:spcPct val="114999"/>
              </a:lnSpc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</a:rPr>
              <a:t>No change in catheter utilization</a:t>
            </a:r>
          </a:p>
          <a:p>
            <a:pPr marL="285750" indent="-285750">
              <a:lnSpc>
                <a:spcPct val="114999"/>
              </a:lnSpc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</a:rPr>
              <a:t>Reduction in the frequency of orders for urine cultures</a:t>
            </a:r>
            <a:endParaRPr lang="en-US">
              <a:solidFill>
                <a:srgbClr val="000000"/>
              </a:solidFill>
            </a:endParaRPr>
          </a:p>
          <a:p>
            <a:pPr marL="285750" indent="-285750">
              <a:lnSpc>
                <a:spcPct val="114999"/>
              </a:lnSpc>
              <a:spcAft>
                <a:spcPts val="1200"/>
              </a:spcAft>
            </a:pPr>
            <a:endParaRPr lang="en-US" dirty="0"/>
          </a:p>
        </p:txBody>
      </p:sp>
      <p:pic>
        <p:nvPicPr>
          <p:cNvPr id="2" name="Picture 1" descr="A graph with numbers and a line&#10;&#10;Description automatically generated">
            <a:extLst>
              <a:ext uri="{FF2B5EF4-FFF2-40B4-BE49-F238E27FC236}">
                <a16:creationId xmlns:a16="http://schemas.microsoft.com/office/drawing/2014/main" id="{275B08C7-1CA8-39D1-F6CF-86888D0AB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980" y="959303"/>
            <a:ext cx="5478780" cy="38649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BD520-22F0-00F1-4DBC-48684F7B9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6E0F3-8407-5097-28E9-8AE5C77EE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73945"/>
            <a:ext cx="2226480" cy="3295080"/>
          </a:xfrm>
        </p:spPr>
        <p:txBody>
          <a:bodyPr/>
          <a:lstStyle/>
          <a:p>
            <a:pPr marL="114300" indent="0">
              <a:buNone/>
            </a:pPr>
            <a:r>
              <a:rPr lang="en-US" dirty="0">
                <a:solidFill>
                  <a:srgbClr val="000000"/>
                </a:solidFill>
              </a:rPr>
              <a:t>Time was the only variable that significant affected CAUTI rates</a:t>
            </a:r>
            <a:endParaRPr lang="en-US"/>
          </a:p>
        </p:txBody>
      </p:sp>
      <p:pic>
        <p:nvPicPr>
          <p:cNvPr id="5" name="Picture 4" descr="A table with numbers and symbols&#10;&#10;Description automatically generated">
            <a:extLst>
              <a:ext uri="{FF2B5EF4-FFF2-40B4-BE49-F238E27FC236}">
                <a16:creationId xmlns:a16="http://schemas.microsoft.com/office/drawing/2014/main" id="{ED12A044-39AF-6066-3095-053D702CA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0" y="694225"/>
            <a:ext cx="6035040" cy="42732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B1C4A8C-4698-6A5D-2D66-F0A1EAF64C4C}"/>
              </a:ext>
            </a:extLst>
          </p:cNvPr>
          <p:cNvSpPr/>
          <p:nvPr/>
        </p:nvSpPr>
        <p:spPr>
          <a:xfrm>
            <a:off x="3070860" y="1600200"/>
            <a:ext cx="5897880" cy="350520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04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F3126-B4F6-B468-94F8-550E5D1F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Critique...</a:t>
            </a:r>
          </a:p>
        </p:txBody>
      </p:sp>
      <p:pic>
        <p:nvPicPr>
          <p:cNvPr id="3" name="Picture 2" descr="A person wearing a red dress and hat with fruits on his head&#10;&#10;Description automatically generated">
            <a:extLst>
              <a:ext uri="{FF2B5EF4-FFF2-40B4-BE49-F238E27FC236}">
                <a16:creationId xmlns:a16="http://schemas.microsoft.com/office/drawing/2014/main" id="{65CA60A1-B6C2-D286-E605-548DF42309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22" t="370" r="19444" b="-370"/>
          <a:stretch/>
        </p:blipFill>
        <p:spPr>
          <a:xfrm>
            <a:off x="4853940" y="514350"/>
            <a:ext cx="4038603" cy="411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1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87F17-DD1D-B8A1-06A7-4EC0F767D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Strengths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A5846-0D7B-6819-3C55-DDA6F39EE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81565"/>
            <a:ext cx="3750480" cy="3287460"/>
          </a:xfrm>
        </p:spPr>
        <p:txBody>
          <a:bodyPr/>
          <a:lstStyle/>
          <a:p>
            <a:pPr marL="400050" indent="-285750"/>
            <a:r>
              <a:rPr lang="en-US" sz="2000" dirty="0">
                <a:solidFill>
                  <a:srgbClr val="000000"/>
                </a:solidFill>
              </a:rPr>
              <a:t>Study size</a:t>
            </a:r>
          </a:p>
          <a:p>
            <a:pPr marL="400050" indent="-285750">
              <a:lnSpc>
                <a:spcPct val="114999"/>
              </a:lnSpc>
            </a:pPr>
            <a:r>
              <a:rPr lang="en-US" sz="2000" dirty="0">
                <a:solidFill>
                  <a:srgbClr val="000000"/>
                </a:solidFill>
              </a:rPr>
              <a:t>Consistent results across many SNFs</a:t>
            </a:r>
          </a:p>
        </p:txBody>
      </p:sp>
      <p:pic>
        <p:nvPicPr>
          <p:cNvPr id="4" name="Picture 3" descr="A map of the united states&#10;&#10;Description automatically generated">
            <a:extLst>
              <a:ext uri="{FF2B5EF4-FFF2-40B4-BE49-F238E27FC236}">
                <a16:creationId xmlns:a16="http://schemas.microsoft.com/office/drawing/2014/main" id="{6D1E76A4-57B3-B370-0267-236D216FA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380" y="1284077"/>
            <a:ext cx="4960620" cy="280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68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2395-B410-8E0E-EE02-36C6C45A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A2236-356A-6CBB-DFF7-40A4FD8F1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73945"/>
            <a:ext cx="5503080" cy="3295080"/>
          </a:xfrm>
        </p:spPr>
        <p:txBody>
          <a:bodyPr/>
          <a:lstStyle/>
          <a:p>
            <a:pPr marL="400050" indent="-285750"/>
            <a:r>
              <a:rPr lang="en-US" sz="2000" dirty="0">
                <a:solidFill>
                  <a:srgbClr val="000000"/>
                </a:solidFill>
              </a:rPr>
              <a:t>No direct comparison group in the study</a:t>
            </a:r>
          </a:p>
          <a:p>
            <a:pPr marL="114300" indent="0">
              <a:lnSpc>
                <a:spcPct val="114999"/>
              </a:lnSpc>
              <a:buNone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429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2395-B410-8E0E-EE02-36C6C45A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A2236-356A-6CBB-DFF7-40A4FD8F1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73945"/>
            <a:ext cx="5503080" cy="3295080"/>
          </a:xfrm>
        </p:spPr>
        <p:txBody>
          <a:bodyPr/>
          <a:lstStyle/>
          <a:p>
            <a:pPr marL="400050" indent="-285750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No direct comparison group in the study</a:t>
            </a:r>
          </a:p>
          <a:p>
            <a:pPr marL="400050" indent="-285750">
              <a:lnSpc>
                <a:spcPct val="114999"/>
              </a:lnSpc>
            </a:pPr>
            <a:r>
              <a:rPr lang="en-US" sz="2000" dirty="0">
                <a:solidFill>
                  <a:srgbClr val="000000"/>
                </a:solidFill>
              </a:rPr>
              <a:t>SNFs in the study may not be representative of all SNFs</a:t>
            </a:r>
          </a:p>
        </p:txBody>
      </p:sp>
      <p:pic>
        <p:nvPicPr>
          <p:cNvPr id="5" name="Google Shape;118;p21" descr="A screenshot of a graph&#10;&#10;Description automatically generated">
            <a:extLst>
              <a:ext uri="{FF2B5EF4-FFF2-40B4-BE49-F238E27FC236}">
                <a16:creationId xmlns:a16="http://schemas.microsoft.com/office/drawing/2014/main" id="{48704630-78FF-F210-3E76-F55B835FCD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74000" r="25289" b="-154"/>
          <a:stretch/>
        </p:blipFill>
        <p:spPr>
          <a:xfrm>
            <a:off x="650421" y="2579417"/>
            <a:ext cx="8179458" cy="19989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E32CCA-B6B1-64F2-7756-DFD17D190797}"/>
              </a:ext>
            </a:extLst>
          </p:cNvPr>
          <p:cNvSpPr/>
          <p:nvPr/>
        </p:nvSpPr>
        <p:spPr>
          <a:xfrm>
            <a:off x="4572000" y="2987040"/>
            <a:ext cx="4099560" cy="41148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67BB23-4E7B-EE3C-B66D-644D04729CB6}"/>
              </a:ext>
            </a:extLst>
          </p:cNvPr>
          <p:cNvSpPr/>
          <p:nvPr/>
        </p:nvSpPr>
        <p:spPr>
          <a:xfrm>
            <a:off x="4572000" y="3756659"/>
            <a:ext cx="4114800" cy="8001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1066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2395-B410-8E0E-EE02-36C6C45A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A2236-356A-6CBB-DFF7-40A4FD8F1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73945"/>
            <a:ext cx="5503080" cy="3295080"/>
          </a:xfrm>
        </p:spPr>
        <p:txBody>
          <a:bodyPr>
            <a:normAutofit/>
          </a:bodyPr>
          <a:lstStyle/>
          <a:p>
            <a:pPr marL="400050" indent="-285750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No direct comparison group in the study</a:t>
            </a:r>
          </a:p>
          <a:p>
            <a:pPr marL="400050" indent="-285750">
              <a:lnSpc>
                <a:spcPct val="114999"/>
              </a:lnSpc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SNFs in the study may not be representative of all SNFs</a:t>
            </a:r>
          </a:p>
          <a:p>
            <a:pPr marL="400050" indent="-285750">
              <a:lnSpc>
                <a:spcPct val="114999"/>
              </a:lnSpc>
            </a:pPr>
            <a:r>
              <a:rPr lang="en-US" sz="2000" dirty="0">
                <a:solidFill>
                  <a:srgbClr val="000000"/>
                </a:solidFill>
              </a:rPr>
              <a:t>Is this feasible and/or sustainable?</a:t>
            </a:r>
          </a:p>
          <a:p>
            <a:pPr marL="400050" indent="-285750">
              <a:lnSpc>
                <a:spcPct val="114999"/>
              </a:lnSpc>
            </a:pPr>
            <a:endParaRPr lang="en-US" sz="2000" i="1" dirty="0">
              <a:solidFill>
                <a:srgbClr val="000000"/>
              </a:solidFill>
            </a:endParaRPr>
          </a:p>
          <a:p>
            <a:pPr marL="114300" indent="0">
              <a:lnSpc>
                <a:spcPct val="114999"/>
              </a:lnSpc>
              <a:buNone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292D77A-755E-FA12-3596-4AF3C704E85C}"/>
              </a:ext>
            </a:extLst>
          </p:cNvPr>
          <p:cNvSpPr txBox="1">
            <a:spLocks/>
          </p:cNvSpPr>
          <p:nvPr/>
        </p:nvSpPr>
        <p:spPr>
          <a:xfrm>
            <a:off x="1454700" y="3125605"/>
            <a:ext cx="7377600" cy="144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14300" indent="0">
              <a:buFont typeface="Open Sans"/>
              <a:buNone/>
            </a:pPr>
            <a:r>
              <a:rPr lang="en-US" i="1" dirty="0">
                <a:solidFill>
                  <a:srgbClr val="000000"/>
                </a:solidFill>
              </a:rPr>
              <a:t>Most frequently cited reasons for withdrawal from the project:</a:t>
            </a:r>
          </a:p>
          <a:p>
            <a:pPr marL="939800" lvl="1" indent="-342900">
              <a:lnSpc>
                <a:spcPct val="114999"/>
              </a:lnSpc>
              <a:buFont typeface="Open Sans"/>
              <a:buAutoNum type="arabicPeriod"/>
            </a:pPr>
            <a:r>
              <a:rPr lang="en-US" sz="1800" i="1" dirty="0">
                <a:solidFill>
                  <a:srgbClr val="000000"/>
                </a:solidFill>
              </a:rPr>
              <a:t>Time constraints and other competing priorities (n=65)</a:t>
            </a:r>
          </a:p>
          <a:p>
            <a:pPr marL="939800" lvl="1" indent="-342900">
              <a:lnSpc>
                <a:spcPct val="114999"/>
              </a:lnSpc>
              <a:buFont typeface="Open Sans"/>
              <a:buAutoNum type="arabicPeriod"/>
            </a:pPr>
            <a:r>
              <a:rPr lang="en-US" sz="1800" i="1" dirty="0">
                <a:solidFill>
                  <a:srgbClr val="000000"/>
                </a:solidFill>
              </a:rPr>
              <a:t>Staff turnover and shortages (n=54)</a:t>
            </a:r>
          </a:p>
          <a:p>
            <a:pPr marL="939800" lvl="1" indent="-342900">
              <a:lnSpc>
                <a:spcPct val="114999"/>
              </a:lnSpc>
              <a:buFont typeface="Open Sans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132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224">
            <a:extLst>
              <a:ext uri="{FF2B5EF4-FFF2-40B4-BE49-F238E27FC236}">
                <a16:creationId xmlns:a16="http://schemas.microsoft.com/office/drawing/2014/main" id="{D51697A8-17BF-1CD9-758D-0F1BC79E8D47}"/>
              </a:ext>
            </a:extLst>
          </p:cNvPr>
          <p:cNvSpPr/>
          <p:nvPr/>
        </p:nvSpPr>
        <p:spPr>
          <a:xfrm>
            <a:off x="0" y="83820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/>
              </a:rPr>
              <a:t>1     2     3     4     5     6     7     8     9    10     11     12     13     14 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53341F70-2C57-C99B-4383-29DDC4F07D5E}"/>
              </a:ext>
            </a:extLst>
          </p:cNvPr>
          <p:cNvSpPr/>
          <p:nvPr/>
        </p:nvSpPr>
        <p:spPr>
          <a:xfrm>
            <a:off x="0" y="19812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Planning period</a:t>
            </a:r>
            <a:endParaRPr lang="en-US" dirty="0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28BC5604-1214-532B-EA82-D9CCF4B213FA}"/>
              </a:ext>
            </a:extLst>
          </p:cNvPr>
          <p:cNvSpPr/>
          <p:nvPr/>
        </p:nvSpPr>
        <p:spPr>
          <a:xfrm>
            <a:off x="1447800" y="198120"/>
            <a:ext cx="7696199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Intervention (10-12 months)</a:t>
            </a:r>
            <a:endParaRPr lang="en-US" dirty="0"/>
          </a:p>
        </p:txBody>
      </p:sp>
      <p:sp>
        <p:nvSpPr>
          <p:cNvPr id="228" name="Isosceles Triangle 227">
            <a:extLst>
              <a:ext uri="{FF2B5EF4-FFF2-40B4-BE49-F238E27FC236}">
                <a16:creationId xmlns:a16="http://schemas.microsoft.com/office/drawing/2014/main" id="{38326177-5520-E7B9-0331-6DCB6A2C8888}"/>
              </a:ext>
            </a:extLst>
          </p:cNvPr>
          <p:cNvSpPr/>
          <p:nvPr/>
        </p:nvSpPr>
        <p:spPr>
          <a:xfrm>
            <a:off x="876300" y="1478280"/>
            <a:ext cx="1143000" cy="1021080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US" dirty="0">
              <a:cs typeface="Arial"/>
            </a:endParaRPr>
          </a:p>
        </p:txBody>
      </p:sp>
      <p:sp>
        <p:nvSpPr>
          <p:cNvPr id="229" name="Isosceles Triangle 228">
            <a:extLst>
              <a:ext uri="{FF2B5EF4-FFF2-40B4-BE49-F238E27FC236}">
                <a16:creationId xmlns:a16="http://schemas.microsoft.com/office/drawing/2014/main" id="{DE0EBD8B-975B-5A10-2955-D90644092E12}"/>
              </a:ext>
            </a:extLst>
          </p:cNvPr>
          <p:cNvSpPr/>
          <p:nvPr/>
        </p:nvSpPr>
        <p:spPr>
          <a:xfrm>
            <a:off x="4259580" y="1478280"/>
            <a:ext cx="1143000" cy="1021080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/>
            </a:endParaRPr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A5E26ED6-E20E-4A6D-9E2B-5E56E486D070}"/>
              </a:ext>
            </a:extLst>
          </p:cNvPr>
          <p:cNvSpPr/>
          <p:nvPr/>
        </p:nvSpPr>
        <p:spPr>
          <a:xfrm>
            <a:off x="7665720" y="1478280"/>
            <a:ext cx="1143000" cy="1021080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BAAC851-ACF5-8827-C16C-1847DCB270AA}"/>
              </a:ext>
            </a:extLst>
          </p:cNvPr>
          <p:cNvSpPr txBox="1"/>
          <p:nvPr/>
        </p:nvSpPr>
        <p:spPr>
          <a:xfrm>
            <a:off x="548640" y="178308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Learning session #1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CEBC1AD4-6664-E5FC-35D1-C6C147AC74FF}"/>
              </a:ext>
            </a:extLst>
          </p:cNvPr>
          <p:cNvSpPr txBox="1"/>
          <p:nvPr/>
        </p:nvSpPr>
        <p:spPr>
          <a:xfrm>
            <a:off x="4145280" y="1836420"/>
            <a:ext cx="20574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Learning session #2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0164C5D9-2E7F-7343-E4EE-C746764D52A1}"/>
              </a:ext>
            </a:extLst>
          </p:cNvPr>
          <p:cNvSpPr txBox="1"/>
          <p:nvPr/>
        </p:nvSpPr>
        <p:spPr>
          <a:xfrm>
            <a:off x="7330440" y="1783080"/>
            <a:ext cx="181355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Learning session #3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E017B90A-F278-C66E-03FB-B6B66D3D8F42}"/>
              </a:ext>
            </a:extLst>
          </p:cNvPr>
          <p:cNvSpPr/>
          <p:nvPr/>
        </p:nvSpPr>
        <p:spPr>
          <a:xfrm>
            <a:off x="1478279" y="2667000"/>
            <a:ext cx="7665720" cy="5943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MONTHLY CONTENT TRAINING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0395B6EB-ADE4-0ED4-B569-9EEC884633B3}"/>
              </a:ext>
            </a:extLst>
          </p:cNvPr>
          <p:cNvSpPr/>
          <p:nvPr/>
        </p:nvSpPr>
        <p:spPr>
          <a:xfrm>
            <a:off x="1478279" y="4152899"/>
            <a:ext cx="7665720" cy="5943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/>
              </a:rPr>
              <a:t>MONTHLY WEBINARS/COACHING CALLS (FACILITY TEAM)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4117EE01-CE64-7FD6-8474-4372AFA1A47C}"/>
              </a:ext>
            </a:extLst>
          </p:cNvPr>
          <p:cNvSpPr/>
          <p:nvPr/>
        </p:nvSpPr>
        <p:spPr>
          <a:xfrm>
            <a:off x="1478279" y="3406139"/>
            <a:ext cx="7665720" cy="5943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/>
              </a:rPr>
              <a:t>MONTHLY WEBINARS (ORGANIZATIONAL LEAD)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180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2395-B410-8E0E-EE02-36C6C45A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A2236-356A-6CBB-DFF7-40A4FD8F1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73945"/>
            <a:ext cx="5503080" cy="3295080"/>
          </a:xfrm>
        </p:spPr>
        <p:txBody>
          <a:bodyPr/>
          <a:lstStyle/>
          <a:p>
            <a:pPr marL="400050" indent="-285750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No direct comparison group in the study</a:t>
            </a:r>
          </a:p>
          <a:p>
            <a:pPr marL="400050" indent="-285750">
              <a:lnSpc>
                <a:spcPct val="114999"/>
              </a:lnSpc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SNFs in the study may not be representative of all SNFs</a:t>
            </a:r>
          </a:p>
          <a:p>
            <a:pPr marL="400050" indent="-285750">
              <a:lnSpc>
                <a:spcPct val="114999"/>
              </a:lnSpc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Is this feasible and/or sustainable?</a:t>
            </a:r>
          </a:p>
          <a:p>
            <a:pPr marL="400050" indent="-285750">
              <a:lnSpc>
                <a:spcPct val="114999"/>
              </a:lnSpc>
            </a:pPr>
            <a:r>
              <a:rPr lang="en-US" sz="2000" dirty="0">
                <a:solidFill>
                  <a:srgbClr val="000000"/>
                </a:solidFill>
              </a:rPr>
              <a:t>Which interventions worked?</a:t>
            </a:r>
            <a:endParaRPr lang="en-US" sz="20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0F84162-9C91-EDCC-83AB-E0DE92FDFF51}"/>
              </a:ext>
            </a:extLst>
          </p:cNvPr>
          <p:cNvSpPr txBox="1">
            <a:spLocks/>
          </p:cNvSpPr>
          <p:nvPr/>
        </p:nvSpPr>
        <p:spPr>
          <a:xfrm>
            <a:off x="1195620" y="3483745"/>
            <a:ext cx="7636680" cy="1291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14300" indent="0">
              <a:buFont typeface="Open Sans"/>
              <a:buNone/>
            </a:pPr>
            <a:r>
              <a:rPr lang="en-US" b="1" i="1" dirty="0">
                <a:solidFill>
                  <a:srgbClr val="000000"/>
                </a:solidFill>
              </a:rPr>
              <a:t>This study implemented a number of interventions, all at the same time:</a:t>
            </a:r>
            <a:r>
              <a:rPr lang="en-US" i="1" dirty="0">
                <a:solidFill>
                  <a:srgbClr val="000000"/>
                </a:solidFill>
              </a:rPr>
              <a:t> is there a way to scale down the interventions, and still have a positive effect on CAUTI rates?</a:t>
            </a:r>
            <a:endParaRPr lang="en-US" i="1" dirty="0"/>
          </a:p>
          <a:p>
            <a:pPr>
              <a:lnSpc>
                <a:spcPct val="114999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39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dirty="0"/>
              <a:t>Application to other settings...</a:t>
            </a:r>
            <a:endParaRPr lang="en-US" dirty="0"/>
          </a:p>
        </p:txBody>
      </p:sp>
      <p:sp>
        <p:nvSpPr>
          <p:cNvPr id="169" name="Google Shape;169;p29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</a:rPr>
              <a:t>“No changes in CAUTI rates, catheter use, or urine culture orders were found during the program period. One potential reason was the </a:t>
            </a:r>
            <a:r>
              <a:rPr lang="en" dirty="0">
                <a:solidFill>
                  <a:srgbClr val="000000"/>
                </a:solidFill>
                <a:highlight>
                  <a:srgbClr val="FFFF00"/>
                </a:highlight>
              </a:rPr>
              <a:t>relatively low baseline CAUTI rate</a:t>
            </a:r>
            <a:r>
              <a:rPr lang="en" dirty="0">
                <a:solidFill>
                  <a:srgbClr val="000000"/>
                </a:solidFill>
              </a:rPr>
              <a:t>, as compared with a cohort of community-based nursing homes. This low baseline rate is likely related to the VHA’s prior CAUTI prevention efforts.”</a:t>
            </a:r>
            <a:endParaRPr lang="en-US">
              <a:solidFill>
                <a:srgbClr val="000000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1076" y="2921538"/>
            <a:ext cx="5376727" cy="209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27</Slides>
  <Notes>20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Tropic</vt:lpstr>
      <vt:lpstr>Journal Club</vt:lpstr>
      <vt:lpstr>Background: nursing home population</vt:lpstr>
      <vt:lpstr>Background: infections in the nursing home</vt:lpstr>
      <vt:lpstr>PowerPoint Presentation</vt:lpstr>
      <vt:lpstr>Clinical question:</vt:lpstr>
      <vt:lpstr>How was this intervention developed?</vt:lpstr>
      <vt:lpstr>Study design</vt:lpstr>
      <vt:lpstr>Study subjects</vt:lpstr>
      <vt:lpstr>PowerPoint Presentation</vt:lpstr>
      <vt:lpstr>PowerPoint Presentation</vt:lpstr>
      <vt:lpstr>What is the 5-star Quality Rating System?</vt:lpstr>
      <vt:lpstr>Interventions </vt:lpstr>
      <vt:lpstr>Interventions </vt:lpstr>
      <vt:lpstr>Interventions </vt:lpstr>
      <vt:lpstr>PowerPoint Presentation</vt:lpstr>
      <vt:lpstr>Measurements and follow up</vt:lpstr>
      <vt:lpstr>Analysis</vt:lpstr>
      <vt:lpstr>Results</vt:lpstr>
      <vt:lpstr>Results</vt:lpstr>
      <vt:lpstr>Critique...</vt:lpstr>
      <vt:lpstr>Strengths</vt:lpstr>
      <vt:lpstr>Limitations</vt:lpstr>
      <vt:lpstr>Limitations</vt:lpstr>
      <vt:lpstr>Limitations</vt:lpstr>
      <vt:lpstr>PowerPoint Presentation</vt:lpstr>
      <vt:lpstr>Limitations</vt:lpstr>
      <vt:lpstr>Application to other settings...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cp:revision>955</cp:revision>
  <dcterms:modified xsi:type="dcterms:W3CDTF">2024-07-08T14:57:41Z</dcterms:modified>
</cp:coreProperties>
</file>