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 r:id="rId2"/>
    <p:sldId id="554" r:id="rId3"/>
    <p:sldId id="556" r:id="rId4"/>
    <p:sldId id="570" r:id="rId5"/>
    <p:sldId id="557" r:id="rId6"/>
    <p:sldId id="355" r:id="rId7"/>
    <p:sldId id="553" r:id="rId8"/>
    <p:sldId id="281" r:id="rId9"/>
    <p:sldId id="283" r:id="rId10"/>
    <p:sldId id="280" r:id="rId11"/>
    <p:sldId id="267" r:id="rId12"/>
    <p:sldId id="559" r:id="rId13"/>
    <p:sldId id="440" r:id="rId14"/>
    <p:sldId id="354" r:id="rId15"/>
    <p:sldId id="284" r:id="rId16"/>
    <p:sldId id="343" r:id="rId17"/>
    <p:sldId id="339" r:id="rId18"/>
    <p:sldId id="262" r:id="rId19"/>
    <p:sldId id="265" r:id="rId20"/>
    <p:sldId id="266" r:id="rId21"/>
    <p:sldId id="348" r:id="rId22"/>
    <p:sldId id="257" r:id="rId23"/>
    <p:sldId id="29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75"/>
    <p:restoredTop sz="94674"/>
  </p:normalViewPr>
  <p:slideViewPr>
    <p:cSldViewPr snapToGrid="0" snapToObjects="1">
      <p:cViewPr varScale="1">
        <p:scale>
          <a:sx n="128" d="100"/>
          <a:sy n="128" d="100"/>
        </p:scale>
        <p:origin x="1432"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A9416-9F9C-A242-8EBF-14405F80ACB6}" type="datetimeFigureOut">
              <a:rPr lang="en-US" smtClean="0"/>
              <a:t>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BEA459-3F41-CA4F-B9AA-19DC9E3357B8}" type="slidenum">
              <a:rPr lang="en-US" smtClean="0"/>
              <a:t>‹#›</a:t>
            </a:fld>
            <a:endParaRPr lang="en-US"/>
          </a:p>
        </p:txBody>
      </p:sp>
    </p:spTree>
    <p:extLst>
      <p:ext uri="{BB962C8B-B14F-4D97-AF65-F5344CB8AC3E}">
        <p14:creationId xmlns:p14="http://schemas.microsoft.com/office/powerpoint/2010/main" val="359049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077D13-7134-8846-BD7B-424510A8FF2B}" type="slidenum">
              <a:rPr lang="en-US" smtClean="0"/>
              <a:t>11</a:t>
            </a:fld>
            <a:endParaRPr lang="en-US"/>
          </a:p>
        </p:txBody>
      </p:sp>
    </p:spTree>
    <p:extLst>
      <p:ext uri="{BB962C8B-B14F-4D97-AF65-F5344CB8AC3E}">
        <p14:creationId xmlns:p14="http://schemas.microsoft.com/office/powerpoint/2010/main" val="499290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749E69-C552-7A40-9DD8-85D1BBA5DCB7}" type="datetimeFigureOut">
              <a:rPr lang="en-US" smtClean="0"/>
              <a:t>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30179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749E69-C552-7A40-9DD8-85D1BBA5DCB7}" type="datetimeFigureOut">
              <a:rPr lang="en-US" smtClean="0"/>
              <a:t>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96214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749E69-C552-7A40-9DD8-85D1BBA5DCB7}" type="datetimeFigureOut">
              <a:rPr lang="en-US" smtClean="0"/>
              <a:t>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93107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749E69-C552-7A40-9DD8-85D1BBA5DCB7}" type="datetimeFigureOut">
              <a:rPr lang="en-US" smtClean="0"/>
              <a:t>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134074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749E69-C552-7A40-9DD8-85D1BBA5DCB7}" type="datetimeFigureOut">
              <a:rPr lang="en-US" smtClean="0"/>
              <a:t>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2691434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749E69-C552-7A40-9DD8-85D1BBA5DCB7}" type="datetimeFigureOut">
              <a:rPr lang="en-US" smtClean="0"/>
              <a:t>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209956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749E69-C552-7A40-9DD8-85D1BBA5DCB7}" type="datetimeFigureOut">
              <a:rPr lang="en-US" smtClean="0"/>
              <a:t>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3761853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749E69-C552-7A40-9DD8-85D1BBA5DCB7}" type="datetimeFigureOut">
              <a:rPr lang="en-US" smtClean="0"/>
              <a:t>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3585381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749E69-C552-7A40-9DD8-85D1BBA5DCB7}" type="datetimeFigureOut">
              <a:rPr lang="en-US" smtClean="0"/>
              <a:t>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110554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749E69-C552-7A40-9DD8-85D1BBA5DCB7}" type="datetimeFigureOut">
              <a:rPr lang="en-US" smtClean="0"/>
              <a:t>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236284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749E69-C552-7A40-9DD8-85D1BBA5DCB7}" type="datetimeFigureOut">
              <a:rPr lang="en-US" smtClean="0"/>
              <a:t>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9EFE8-AE9F-3A49-98A2-B297C32CA8E0}" type="slidenum">
              <a:rPr lang="en-US" smtClean="0"/>
              <a:t>‹#›</a:t>
            </a:fld>
            <a:endParaRPr lang="en-US"/>
          </a:p>
        </p:txBody>
      </p:sp>
    </p:spTree>
    <p:extLst>
      <p:ext uri="{BB962C8B-B14F-4D97-AF65-F5344CB8AC3E}">
        <p14:creationId xmlns:p14="http://schemas.microsoft.com/office/powerpoint/2010/main" val="3799545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49E69-C552-7A40-9DD8-85D1BBA5DCB7}" type="datetimeFigureOut">
              <a:rPr lang="en-US" smtClean="0"/>
              <a:t>9/20/24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9EFE8-AE9F-3A49-98A2-B297C32CA8E0}" type="slidenum">
              <a:rPr lang="en-US" smtClean="0"/>
              <a:t>‹#›</a:t>
            </a:fld>
            <a:endParaRPr lang="en-US"/>
          </a:p>
        </p:txBody>
      </p:sp>
    </p:spTree>
    <p:extLst>
      <p:ext uri="{BB962C8B-B14F-4D97-AF65-F5344CB8AC3E}">
        <p14:creationId xmlns:p14="http://schemas.microsoft.com/office/powerpoint/2010/main" val="1115922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B019-2738-D440-BB36-7A8472E64A59}"/>
              </a:ext>
            </a:extLst>
          </p:cNvPr>
          <p:cNvSpPr>
            <a:spLocks noGrp="1"/>
          </p:cNvSpPr>
          <p:nvPr>
            <p:ph type="ctrTitle"/>
          </p:nvPr>
        </p:nvSpPr>
        <p:spPr/>
        <p:txBody>
          <a:bodyPr>
            <a:normAutofit fontScale="90000"/>
          </a:bodyPr>
          <a:lstStyle/>
          <a:p>
            <a:r>
              <a:rPr lang="en-US" dirty="0"/>
              <a:t>Quality Improvement and Patient Safety (QIPS)</a:t>
            </a:r>
            <a:br>
              <a:rPr lang="en-US" dirty="0"/>
            </a:br>
            <a:r>
              <a:rPr lang="en-US" dirty="0"/>
              <a:t>Instructions and Toolkit</a:t>
            </a:r>
          </a:p>
        </p:txBody>
      </p:sp>
      <p:sp>
        <p:nvSpPr>
          <p:cNvPr id="3" name="Subtitle 2">
            <a:extLst>
              <a:ext uri="{FF2B5EF4-FFF2-40B4-BE49-F238E27FC236}">
                <a16:creationId xmlns:a16="http://schemas.microsoft.com/office/drawing/2014/main" id="{09707CB5-D6A4-3847-9D8B-559588B81085}"/>
              </a:ext>
            </a:extLst>
          </p:cNvPr>
          <p:cNvSpPr>
            <a:spLocks noGrp="1"/>
          </p:cNvSpPr>
          <p:nvPr>
            <p:ph type="subTitle" idx="1"/>
          </p:nvPr>
        </p:nvSpPr>
        <p:spPr>
          <a:xfrm>
            <a:off x="1143000" y="5017180"/>
            <a:ext cx="6858000" cy="1122363"/>
          </a:xfrm>
        </p:spPr>
        <p:txBody>
          <a:bodyPr>
            <a:normAutofit/>
          </a:bodyPr>
          <a:lstStyle/>
          <a:p>
            <a:r>
              <a:rPr lang="en-US" dirty="0"/>
              <a:t>Credit: Jack Temple, MD</a:t>
            </a:r>
          </a:p>
          <a:p>
            <a:r>
              <a:rPr lang="en-US" sz="1800" i="1" dirty="0"/>
              <a:t>(Modified by Roopali Gupta September 20, 2023)</a:t>
            </a:r>
          </a:p>
        </p:txBody>
      </p:sp>
    </p:spTree>
    <p:extLst>
      <p:ext uri="{BB962C8B-B14F-4D97-AF65-F5344CB8AC3E}">
        <p14:creationId xmlns:p14="http://schemas.microsoft.com/office/powerpoint/2010/main" val="1059836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2FC4-0D37-8D43-B0E9-224CE68C538D}"/>
              </a:ext>
            </a:extLst>
          </p:cNvPr>
          <p:cNvSpPr>
            <a:spLocks noGrp="1"/>
          </p:cNvSpPr>
          <p:nvPr>
            <p:ph type="title"/>
          </p:nvPr>
        </p:nvSpPr>
        <p:spPr/>
        <p:txBody>
          <a:bodyPr/>
          <a:lstStyle/>
          <a:p>
            <a:r>
              <a:rPr lang="en-US" dirty="0"/>
              <a:t>Goals of QIPS</a:t>
            </a:r>
          </a:p>
        </p:txBody>
      </p:sp>
      <p:sp>
        <p:nvSpPr>
          <p:cNvPr id="3" name="Content Placeholder 2">
            <a:extLst>
              <a:ext uri="{FF2B5EF4-FFF2-40B4-BE49-F238E27FC236}">
                <a16:creationId xmlns:a16="http://schemas.microsoft.com/office/drawing/2014/main" id="{58DF0300-6A20-104C-9082-84687DAFBE52}"/>
              </a:ext>
            </a:extLst>
          </p:cNvPr>
          <p:cNvSpPr>
            <a:spLocks noGrp="1"/>
          </p:cNvSpPr>
          <p:nvPr>
            <p:ph idx="1"/>
          </p:nvPr>
        </p:nvSpPr>
        <p:spPr/>
        <p:txBody>
          <a:bodyPr>
            <a:normAutofit lnSpcReduction="10000"/>
          </a:bodyPr>
          <a:lstStyle/>
          <a:p>
            <a:pPr marL="0" indent="0">
              <a:buNone/>
            </a:pPr>
            <a:r>
              <a:rPr lang="en-US" dirty="0"/>
              <a:t>Discuss issues related to medical error or near-miss events in a non-threatening/“just culture*” setting and propose solutions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1800" dirty="0"/>
              <a:t>* </a:t>
            </a:r>
            <a:r>
              <a:rPr lang="en-US" sz="1800" b="1" dirty="0"/>
              <a:t>Just culture</a:t>
            </a:r>
            <a:r>
              <a:rPr lang="en-US" sz="1800" dirty="0"/>
              <a:t> = a culture that holds organizations accountable for the systems they </a:t>
            </a:r>
          </a:p>
          <a:p>
            <a:pPr marL="0" indent="0">
              <a:buNone/>
            </a:pPr>
            <a:r>
              <a:rPr lang="en-US" sz="1800" dirty="0"/>
              <a:t>   design and for how they respond to staff behaviors fairly and justly.</a:t>
            </a:r>
          </a:p>
        </p:txBody>
      </p:sp>
    </p:spTree>
    <p:extLst>
      <p:ext uri="{BB962C8B-B14F-4D97-AF65-F5344CB8AC3E}">
        <p14:creationId xmlns:p14="http://schemas.microsoft.com/office/powerpoint/2010/main" val="3881865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BEB2-0C96-5040-9C1F-DB3B3DDC556A}"/>
              </a:ext>
            </a:extLst>
          </p:cNvPr>
          <p:cNvSpPr>
            <a:spLocks noGrp="1"/>
          </p:cNvSpPr>
          <p:nvPr>
            <p:ph type="title"/>
          </p:nvPr>
        </p:nvSpPr>
        <p:spPr/>
        <p:txBody>
          <a:bodyPr/>
          <a:lstStyle/>
          <a:p>
            <a:r>
              <a:rPr lang="en-US" dirty="0"/>
              <a:t>Goals of QIPS</a:t>
            </a:r>
          </a:p>
        </p:txBody>
      </p:sp>
      <p:sp>
        <p:nvSpPr>
          <p:cNvPr id="3" name="Content Placeholder 2">
            <a:extLst>
              <a:ext uri="{FF2B5EF4-FFF2-40B4-BE49-F238E27FC236}">
                <a16:creationId xmlns:a16="http://schemas.microsoft.com/office/drawing/2014/main" id="{0645E964-542D-D948-B18F-7062CBDB1145}"/>
              </a:ext>
            </a:extLst>
          </p:cNvPr>
          <p:cNvSpPr>
            <a:spLocks noGrp="1"/>
          </p:cNvSpPr>
          <p:nvPr>
            <p:ph idx="1"/>
          </p:nvPr>
        </p:nvSpPr>
        <p:spPr>
          <a:xfrm>
            <a:off x="628649" y="1825625"/>
            <a:ext cx="8219515" cy="4351338"/>
          </a:xfrm>
        </p:spPr>
        <p:txBody>
          <a:bodyPr>
            <a:normAutofit/>
          </a:bodyPr>
          <a:lstStyle/>
          <a:p>
            <a:pPr marL="0" indent="0">
              <a:buNone/>
            </a:pPr>
            <a:r>
              <a:rPr lang="en-US" u="sng" dirty="0"/>
              <a:t>Presenters will be able to:</a:t>
            </a:r>
          </a:p>
          <a:p>
            <a:r>
              <a:rPr lang="en-US" dirty="0"/>
              <a:t>Characterize the event (error in diagnosis, treatment, prevention (fail), other)</a:t>
            </a:r>
          </a:p>
          <a:p>
            <a:r>
              <a:rPr lang="en-US" dirty="0"/>
              <a:t>Identify both cognitive and systems factors leading to patient harm</a:t>
            </a:r>
          </a:p>
          <a:p>
            <a:r>
              <a:rPr lang="en-US" dirty="0"/>
              <a:t>Analyze an event through a Root Cause Analysis using a modified fishbone (Ishikawa) diagram</a:t>
            </a:r>
          </a:p>
          <a:p>
            <a:r>
              <a:rPr lang="en-US" dirty="0"/>
              <a:t>Lead discussion on action items to improve system</a:t>
            </a:r>
          </a:p>
          <a:p>
            <a:endParaRPr lang="en-US" dirty="0"/>
          </a:p>
        </p:txBody>
      </p:sp>
    </p:spTree>
    <p:extLst>
      <p:ext uri="{BB962C8B-B14F-4D97-AF65-F5344CB8AC3E}">
        <p14:creationId xmlns:p14="http://schemas.microsoft.com/office/powerpoint/2010/main" val="453574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5C8EF-A861-E94D-92AC-F0AB24152357}"/>
              </a:ext>
            </a:extLst>
          </p:cNvPr>
          <p:cNvSpPr>
            <a:spLocks noGrp="1"/>
          </p:cNvSpPr>
          <p:nvPr>
            <p:ph type="title"/>
          </p:nvPr>
        </p:nvSpPr>
        <p:spPr/>
        <p:txBody>
          <a:bodyPr/>
          <a:lstStyle/>
          <a:p>
            <a:r>
              <a:rPr lang="en-US" dirty="0"/>
              <a:t>Root Cause Analysis</a:t>
            </a:r>
          </a:p>
        </p:txBody>
      </p:sp>
      <p:sp>
        <p:nvSpPr>
          <p:cNvPr id="3" name="Content Placeholder 2">
            <a:extLst>
              <a:ext uri="{FF2B5EF4-FFF2-40B4-BE49-F238E27FC236}">
                <a16:creationId xmlns:a16="http://schemas.microsoft.com/office/drawing/2014/main" id="{D4FAC37D-ED7B-FF4C-8E5C-D65C88845137}"/>
              </a:ext>
            </a:extLst>
          </p:cNvPr>
          <p:cNvSpPr>
            <a:spLocks noGrp="1"/>
          </p:cNvSpPr>
          <p:nvPr>
            <p:ph idx="1"/>
          </p:nvPr>
        </p:nvSpPr>
        <p:spPr/>
        <p:txBody>
          <a:bodyPr/>
          <a:lstStyle/>
          <a:p>
            <a:r>
              <a:rPr lang="en-US" dirty="0"/>
              <a:t>Do it to identify reversible contributing factors so you can prevent the problem from occurring again</a:t>
            </a:r>
          </a:p>
          <a:p>
            <a:r>
              <a:rPr lang="en-US" dirty="0"/>
              <a:t>Urgency is determined by likelihood that error will happen again and its impact on patient</a:t>
            </a:r>
          </a:p>
          <a:p>
            <a:r>
              <a:rPr lang="en-US" dirty="0"/>
              <a:t>Helps to avoid blaming, blind spots, solution jumping, ensuring that you consider a range </a:t>
            </a:r>
            <a:r>
              <a:rPr lang="en-US"/>
              <a:t>of potential sources of error</a:t>
            </a:r>
            <a:endParaRPr lang="en-US" dirty="0"/>
          </a:p>
        </p:txBody>
      </p:sp>
    </p:spTree>
    <p:extLst>
      <p:ext uri="{BB962C8B-B14F-4D97-AF65-F5344CB8AC3E}">
        <p14:creationId xmlns:p14="http://schemas.microsoft.com/office/powerpoint/2010/main" val="1493418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8389-CB72-8C4E-9DB9-8D195B3F918F}"/>
              </a:ext>
            </a:extLst>
          </p:cNvPr>
          <p:cNvSpPr>
            <a:spLocks noGrp="1"/>
          </p:cNvSpPr>
          <p:nvPr>
            <p:ph type="title"/>
          </p:nvPr>
        </p:nvSpPr>
        <p:spPr>
          <a:xfrm>
            <a:off x="628650" y="200085"/>
            <a:ext cx="7886700" cy="1325563"/>
          </a:xfrm>
        </p:spPr>
        <p:txBody>
          <a:bodyPr>
            <a:normAutofit/>
          </a:bodyPr>
          <a:lstStyle/>
          <a:p>
            <a:pPr algn="ctr"/>
            <a:r>
              <a:rPr lang="en-US" sz="3600" b="1" dirty="0"/>
              <a:t>General Structure of a QIPS (25 minutes)</a:t>
            </a:r>
          </a:p>
        </p:txBody>
      </p:sp>
      <p:sp>
        <p:nvSpPr>
          <p:cNvPr id="3" name="Content Placeholder 2">
            <a:extLst>
              <a:ext uri="{FF2B5EF4-FFF2-40B4-BE49-F238E27FC236}">
                <a16:creationId xmlns:a16="http://schemas.microsoft.com/office/drawing/2014/main" id="{684BAE9A-6811-B04D-93BB-9C4A542A36EC}"/>
              </a:ext>
            </a:extLst>
          </p:cNvPr>
          <p:cNvSpPr>
            <a:spLocks noGrp="1"/>
          </p:cNvSpPr>
          <p:nvPr>
            <p:ph idx="1"/>
          </p:nvPr>
        </p:nvSpPr>
        <p:spPr>
          <a:xfrm>
            <a:off x="644306" y="1314587"/>
            <a:ext cx="7886700" cy="4566210"/>
          </a:xfrm>
        </p:spPr>
        <p:txBody>
          <a:bodyPr>
            <a:normAutofit/>
          </a:bodyPr>
          <a:lstStyle/>
          <a:p>
            <a:pPr lvl="0"/>
            <a:r>
              <a:rPr lang="en-US" b="1" dirty="0"/>
              <a:t>Case (5 min): </a:t>
            </a:r>
            <a:r>
              <a:rPr lang="en-US" dirty="0"/>
              <a:t>highly curated case presentation with limited discussion of specific clinical pearls</a:t>
            </a:r>
          </a:p>
          <a:p>
            <a:pPr lvl="0"/>
            <a:endParaRPr lang="en-US" dirty="0"/>
          </a:p>
          <a:p>
            <a:pPr lvl="0"/>
            <a:r>
              <a:rPr lang="en-US" b="1" dirty="0"/>
              <a:t>Analysis of contributing factors (15 min): </a:t>
            </a:r>
            <a:r>
              <a:rPr lang="en-US" dirty="0"/>
              <a:t>Facilitated discussion using cognitive-systems fishbone diagram to identify contributing factors</a:t>
            </a:r>
          </a:p>
          <a:p>
            <a:pPr lvl="0"/>
            <a:endParaRPr lang="en-US" dirty="0"/>
          </a:p>
          <a:p>
            <a:pPr lvl="0"/>
            <a:r>
              <a:rPr lang="en-US" b="1" dirty="0"/>
              <a:t>Wrap-up (5 min): </a:t>
            </a:r>
            <a:r>
              <a:rPr lang="en-US" dirty="0"/>
              <a:t>summary, outcome, discussion</a:t>
            </a:r>
          </a:p>
        </p:txBody>
      </p:sp>
      <p:sp>
        <p:nvSpPr>
          <p:cNvPr id="5" name="TextBox 4">
            <a:extLst>
              <a:ext uri="{FF2B5EF4-FFF2-40B4-BE49-F238E27FC236}">
                <a16:creationId xmlns:a16="http://schemas.microsoft.com/office/drawing/2014/main" id="{362126B1-8E21-F045-B19D-BA8833D25620}"/>
              </a:ext>
            </a:extLst>
          </p:cNvPr>
          <p:cNvSpPr txBox="1"/>
          <p:nvPr/>
        </p:nvSpPr>
        <p:spPr>
          <a:xfrm>
            <a:off x="108641" y="5661296"/>
            <a:ext cx="647293" cy="646331"/>
          </a:xfrm>
          <a:prstGeom prst="rect">
            <a:avLst/>
          </a:prstGeom>
          <a:noFill/>
        </p:spPr>
        <p:txBody>
          <a:bodyPr wrap="none" rtlCol="0">
            <a:spAutoFit/>
          </a:bodyPr>
          <a:lstStyle/>
          <a:p>
            <a:pPr algn="ctr"/>
            <a:r>
              <a:rPr lang="en-US" b="1" dirty="0"/>
              <a:t>1:30</a:t>
            </a:r>
          </a:p>
          <a:p>
            <a:pPr algn="ctr"/>
            <a:r>
              <a:rPr lang="en-US" b="1" dirty="0"/>
              <a:t>Start</a:t>
            </a:r>
          </a:p>
        </p:txBody>
      </p:sp>
      <p:sp>
        <p:nvSpPr>
          <p:cNvPr id="6" name="Rectangle 5">
            <a:extLst>
              <a:ext uri="{FF2B5EF4-FFF2-40B4-BE49-F238E27FC236}">
                <a16:creationId xmlns:a16="http://schemas.microsoft.com/office/drawing/2014/main" id="{9FFC32C0-1CCA-4545-A4AB-97E1D3F57046}"/>
              </a:ext>
            </a:extLst>
          </p:cNvPr>
          <p:cNvSpPr/>
          <p:nvPr/>
        </p:nvSpPr>
        <p:spPr>
          <a:xfrm>
            <a:off x="848569" y="5678267"/>
            <a:ext cx="6435231" cy="5737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AC8C1EC-7F95-214C-9FC7-3F227CC9DB61}"/>
              </a:ext>
            </a:extLst>
          </p:cNvPr>
          <p:cNvSpPr txBox="1"/>
          <p:nvPr/>
        </p:nvSpPr>
        <p:spPr>
          <a:xfrm>
            <a:off x="1138528" y="6211669"/>
            <a:ext cx="721672" cy="646331"/>
          </a:xfrm>
          <a:prstGeom prst="rect">
            <a:avLst/>
          </a:prstGeom>
          <a:noFill/>
        </p:spPr>
        <p:txBody>
          <a:bodyPr wrap="none" rtlCol="0">
            <a:spAutoFit/>
          </a:bodyPr>
          <a:lstStyle/>
          <a:p>
            <a:pPr algn="ctr"/>
            <a:r>
              <a:rPr lang="en-US" b="1" dirty="0"/>
              <a:t>5 min</a:t>
            </a:r>
          </a:p>
          <a:p>
            <a:pPr algn="ctr"/>
            <a:r>
              <a:rPr lang="en-US" b="1" dirty="0"/>
              <a:t>Case</a:t>
            </a:r>
          </a:p>
        </p:txBody>
      </p:sp>
      <p:sp>
        <p:nvSpPr>
          <p:cNvPr id="8" name="Rectangle 7">
            <a:extLst>
              <a:ext uri="{FF2B5EF4-FFF2-40B4-BE49-F238E27FC236}">
                <a16:creationId xmlns:a16="http://schemas.microsoft.com/office/drawing/2014/main" id="{221A0CA0-B7CA-8442-AD0B-835FC5B9F9D7}"/>
              </a:ext>
            </a:extLst>
          </p:cNvPr>
          <p:cNvSpPr/>
          <p:nvPr/>
        </p:nvSpPr>
        <p:spPr>
          <a:xfrm>
            <a:off x="2167685" y="5678267"/>
            <a:ext cx="4312807" cy="5737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73201E-D90C-824E-84D3-0D40162395D4}"/>
              </a:ext>
            </a:extLst>
          </p:cNvPr>
          <p:cNvSpPr txBox="1"/>
          <p:nvPr/>
        </p:nvSpPr>
        <p:spPr>
          <a:xfrm>
            <a:off x="3189185" y="6235037"/>
            <a:ext cx="2118850" cy="646331"/>
          </a:xfrm>
          <a:prstGeom prst="rect">
            <a:avLst/>
          </a:prstGeom>
          <a:noFill/>
        </p:spPr>
        <p:txBody>
          <a:bodyPr wrap="none" rtlCol="0">
            <a:spAutoFit/>
          </a:bodyPr>
          <a:lstStyle/>
          <a:p>
            <a:pPr algn="ctr"/>
            <a:r>
              <a:rPr lang="en-US" b="1" dirty="0"/>
              <a:t>15 min analysis of </a:t>
            </a:r>
          </a:p>
          <a:p>
            <a:pPr algn="ctr"/>
            <a:r>
              <a:rPr lang="en-US" b="1" dirty="0"/>
              <a:t>Contributing Factors</a:t>
            </a:r>
          </a:p>
        </p:txBody>
      </p:sp>
      <p:sp>
        <p:nvSpPr>
          <p:cNvPr id="11" name="Rectangle 10">
            <a:extLst>
              <a:ext uri="{FF2B5EF4-FFF2-40B4-BE49-F238E27FC236}">
                <a16:creationId xmlns:a16="http://schemas.microsoft.com/office/drawing/2014/main" id="{F6333B56-ED1A-6247-B331-C2D3E103F4DE}"/>
              </a:ext>
            </a:extLst>
          </p:cNvPr>
          <p:cNvSpPr/>
          <p:nvPr/>
        </p:nvSpPr>
        <p:spPr>
          <a:xfrm>
            <a:off x="5936556" y="5674046"/>
            <a:ext cx="1366237" cy="5821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307F3ED-AA26-A848-A81E-1AF2F137F78C}"/>
              </a:ext>
            </a:extLst>
          </p:cNvPr>
          <p:cNvSpPr txBox="1"/>
          <p:nvPr/>
        </p:nvSpPr>
        <p:spPr>
          <a:xfrm>
            <a:off x="6141473" y="6211669"/>
            <a:ext cx="1029321" cy="646331"/>
          </a:xfrm>
          <a:prstGeom prst="rect">
            <a:avLst/>
          </a:prstGeom>
          <a:noFill/>
        </p:spPr>
        <p:txBody>
          <a:bodyPr wrap="none" rtlCol="0">
            <a:spAutoFit/>
          </a:bodyPr>
          <a:lstStyle/>
          <a:p>
            <a:pPr algn="ctr"/>
            <a:r>
              <a:rPr lang="en-US" b="1" dirty="0"/>
              <a:t>5 min</a:t>
            </a:r>
          </a:p>
          <a:p>
            <a:pPr algn="ctr"/>
            <a:r>
              <a:rPr lang="en-US" b="1" dirty="0"/>
              <a:t>Wrap Up</a:t>
            </a:r>
          </a:p>
        </p:txBody>
      </p:sp>
      <p:sp>
        <p:nvSpPr>
          <p:cNvPr id="13" name="TextBox 12">
            <a:extLst>
              <a:ext uri="{FF2B5EF4-FFF2-40B4-BE49-F238E27FC236}">
                <a16:creationId xmlns:a16="http://schemas.microsoft.com/office/drawing/2014/main" id="{44FCA87F-AB80-934D-A7C0-9439C4F4428C}"/>
              </a:ext>
            </a:extLst>
          </p:cNvPr>
          <p:cNvSpPr txBox="1"/>
          <p:nvPr/>
        </p:nvSpPr>
        <p:spPr>
          <a:xfrm>
            <a:off x="7348448" y="5661295"/>
            <a:ext cx="599844" cy="646331"/>
          </a:xfrm>
          <a:prstGeom prst="rect">
            <a:avLst/>
          </a:prstGeom>
          <a:noFill/>
        </p:spPr>
        <p:txBody>
          <a:bodyPr wrap="none" rtlCol="0">
            <a:spAutoFit/>
          </a:bodyPr>
          <a:lstStyle/>
          <a:p>
            <a:pPr algn="ctr"/>
            <a:r>
              <a:rPr lang="en-US" b="1" dirty="0"/>
              <a:t>1:55</a:t>
            </a:r>
          </a:p>
          <a:p>
            <a:pPr algn="ctr"/>
            <a:r>
              <a:rPr lang="en-US" b="1" dirty="0"/>
              <a:t>End</a:t>
            </a:r>
          </a:p>
        </p:txBody>
      </p:sp>
    </p:spTree>
    <p:extLst>
      <p:ext uri="{BB962C8B-B14F-4D97-AF65-F5344CB8AC3E}">
        <p14:creationId xmlns:p14="http://schemas.microsoft.com/office/powerpoint/2010/main" val="73355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7D6EE-3828-6645-AF91-DA2ADE4B319D}"/>
              </a:ext>
            </a:extLst>
          </p:cNvPr>
          <p:cNvSpPr>
            <a:spLocks noGrp="1"/>
          </p:cNvSpPr>
          <p:nvPr>
            <p:ph type="title"/>
          </p:nvPr>
        </p:nvSpPr>
        <p:spPr/>
        <p:txBody>
          <a:bodyPr/>
          <a:lstStyle/>
          <a:p>
            <a:r>
              <a:rPr lang="en-US" dirty="0"/>
              <a:t>What makes a good QIPS?</a:t>
            </a:r>
          </a:p>
        </p:txBody>
      </p:sp>
      <p:sp>
        <p:nvSpPr>
          <p:cNvPr id="3" name="Content Placeholder 2">
            <a:extLst>
              <a:ext uri="{FF2B5EF4-FFF2-40B4-BE49-F238E27FC236}">
                <a16:creationId xmlns:a16="http://schemas.microsoft.com/office/drawing/2014/main" id="{7D527770-CF66-EA49-903F-EB6C81D7B9D8}"/>
              </a:ext>
            </a:extLst>
          </p:cNvPr>
          <p:cNvSpPr>
            <a:spLocks noGrp="1"/>
          </p:cNvSpPr>
          <p:nvPr>
            <p:ph idx="1"/>
          </p:nvPr>
        </p:nvSpPr>
        <p:spPr>
          <a:xfrm>
            <a:off x="628650" y="1825625"/>
            <a:ext cx="8102974" cy="4351338"/>
          </a:xfrm>
        </p:spPr>
        <p:txBody>
          <a:bodyPr>
            <a:normAutofit/>
          </a:bodyPr>
          <a:lstStyle/>
          <a:p>
            <a:r>
              <a:rPr lang="en-US" dirty="0"/>
              <a:t>Starting </a:t>
            </a:r>
            <a:r>
              <a:rPr lang="en-US" b="1" u="sng" dirty="0"/>
              <a:t>EARLY</a:t>
            </a:r>
            <a:r>
              <a:rPr lang="en-US" dirty="0"/>
              <a:t> </a:t>
            </a:r>
          </a:p>
          <a:p>
            <a:r>
              <a:rPr lang="en-US" dirty="0"/>
              <a:t>Not just a bad outcome!</a:t>
            </a:r>
          </a:p>
          <a:p>
            <a:r>
              <a:rPr lang="en-US" dirty="0"/>
              <a:t>When something went wrong and a patient was harmed or </a:t>
            </a:r>
            <a:r>
              <a:rPr lang="en-US" i="1" dirty="0"/>
              <a:t>nearly harmed</a:t>
            </a:r>
            <a:r>
              <a:rPr lang="en-US" dirty="0"/>
              <a:t> (near miss)</a:t>
            </a:r>
            <a:endParaRPr lang="en-US" i="1" dirty="0"/>
          </a:p>
          <a:p>
            <a:r>
              <a:rPr lang="en-US" dirty="0"/>
              <a:t>A case that allows to talk about systems, policies, and procedures we have at UCSD/VA</a:t>
            </a:r>
          </a:p>
        </p:txBody>
      </p:sp>
    </p:spTree>
    <p:extLst>
      <p:ext uri="{BB962C8B-B14F-4D97-AF65-F5344CB8AC3E}">
        <p14:creationId xmlns:p14="http://schemas.microsoft.com/office/powerpoint/2010/main" val="4008047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DCB-4FD8-8F4C-A43D-FEE8EC1CB118}"/>
              </a:ext>
            </a:extLst>
          </p:cNvPr>
          <p:cNvSpPr>
            <a:spLocks noGrp="1"/>
          </p:cNvSpPr>
          <p:nvPr>
            <p:ph type="title"/>
          </p:nvPr>
        </p:nvSpPr>
        <p:spPr/>
        <p:txBody>
          <a:bodyPr/>
          <a:lstStyle/>
          <a:p>
            <a:r>
              <a:rPr lang="en-US" dirty="0"/>
              <a:t>Categories of Errors</a:t>
            </a:r>
          </a:p>
        </p:txBody>
      </p:sp>
      <p:sp>
        <p:nvSpPr>
          <p:cNvPr id="3" name="Content Placeholder 2">
            <a:extLst>
              <a:ext uri="{FF2B5EF4-FFF2-40B4-BE49-F238E27FC236}">
                <a16:creationId xmlns:a16="http://schemas.microsoft.com/office/drawing/2014/main" id="{B07A68DF-187C-3A49-A8D6-69C74F23F7BD}"/>
              </a:ext>
            </a:extLst>
          </p:cNvPr>
          <p:cNvSpPr>
            <a:spLocks noGrp="1"/>
          </p:cNvSpPr>
          <p:nvPr>
            <p:ph sz="half" idx="1"/>
          </p:nvPr>
        </p:nvSpPr>
        <p:spPr>
          <a:xfrm>
            <a:off x="188259" y="1690688"/>
            <a:ext cx="4383741" cy="4737005"/>
          </a:xfrm>
        </p:spPr>
        <p:txBody>
          <a:bodyPr>
            <a:normAutofit fontScale="85000" lnSpcReduction="20000"/>
          </a:bodyPr>
          <a:lstStyle/>
          <a:p>
            <a:pPr marL="0" indent="0">
              <a:buNone/>
            </a:pPr>
            <a:r>
              <a:rPr lang="en-US" b="1" dirty="0"/>
              <a:t>Diagnostic</a:t>
            </a:r>
            <a:r>
              <a:rPr lang="en-US" dirty="0"/>
              <a:t> </a:t>
            </a:r>
          </a:p>
          <a:p>
            <a:pPr lvl="1"/>
            <a:r>
              <a:rPr lang="en-US" dirty="0"/>
              <a:t>Error or delay in diagnosis </a:t>
            </a:r>
          </a:p>
          <a:p>
            <a:pPr lvl="1"/>
            <a:r>
              <a:rPr lang="en-US" dirty="0"/>
              <a:t>Failure to employ indicated tests </a:t>
            </a:r>
          </a:p>
          <a:p>
            <a:pPr lvl="1"/>
            <a:r>
              <a:rPr lang="en-US" dirty="0"/>
              <a:t>Use of outmoded tests or therapy </a:t>
            </a:r>
          </a:p>
          <a:p>
            <a:pPr lvl="1"/>
            <a:r>
              <a:rPr lang="en-US" dirty="0"/>
              <a:t>Failure to act on results of monitoring or testing</a:t>
            </a:r>
            <a:br>
              <a:rPr lang="en-US" dirty="0"/>
            </a:br>
            <a:endParaRPr lang="en-US" dirty="0"/>
          </a:p>
          <a:p>
            <a:pPr marL="0" indent="0">
              <a:buNone/>
            </a:pPr>
            <a:r>
              <a:rPr lang="en-US" b="1" dirty="0"/>
              <a:t>Treatment </a:t>
            </a:r>
          </a:p>
          <a:p>
            <a:pPr lvl="1"/>
            <a:r>
              <a:rPr lang="en-US" dirty="0"/>
              <a:t>Error in the performance of an operation, procedure, or test </a:t>
            </a:r>
          </a:p>
          <a:p>
            <a:pPr lvl="1"/>
            <a:r>
              <a:rPr lang="en-US" dirty="0"/>
              <a:t>Error in administering the treatment </a:t>
            </a:r>
          </a:p>
          <a:p>
            <a:pPr lvl="1"/>
            <a:r>
              <a:rPr lang="en-US" dirty="0"/>
              <a:t>Error in the dose or method of using a drug </a:t>
            </a:r>
          </a:p>
          <a:p>
            <a:pPr lvl="1"/>
            <a:r>
              <a:rPr lang="en-US" dirty="0"/>
              <a:t>Avoidable delay in treatment or in responding to an abnormal test </a:t>
            </a:r>
          </a:p>
          <a:p>
            <a:pPr lvl="1"/>
            <a:r>
              <a:rPr lang="en-US" dirty="0"/>
              <a:t>Inappropriate (not indicated) care </a:t>
            </a:r>
          </a:p>
        </p:txBody>
      </p:sp>
      <p:sp>
        <p:nvSpPr>
          <p:cNvPr id="5" name="Content Placeholder 4">
            <a:extLst>
              <a:ext uri="{FF2B5EF4-FFF2-40B4-BE49-F238E27FC236}">
                <a16:creationId xmlns:a16="http://schemas.microsoft.com/office/drawing/2014/main" id="{E3602D9F-7973-AA44-8479-5ECD930EF02A}"/>
              </a:ext>
            </a:extLst>
          </p:cNvPr>
          <p:cNvSpPr>
            <a:spLocks noGrp="1"/>
          </p:cNvSpPr>
          <p:nvPr>
            <p:ph sz="half" idx="2"/>
          </p:nvPr>
        </p:nvSpPr>
        <p:spPr>
          <a:xfrm>
            <a:off x="4921624" y="1690688"/>
            <a:ext cx="4128793" cy="4737005"/>
          </a:xfrm>
        </p:spPr>
        <p:txBody>
          <a:bodyPr>
            <a:normAutofit fontScale="85000" lnSpcReduction="20000"/>
          </a:bodyPr>
          <a:lstStyle/>
          <a:p>
            <a:pPr marL="0" indent="0">
              <a:buNone/>
            </a:pPr>
            <a:r>
              <a:rPr lang="en-US" b="1" dirty="0"/>
              <a:t>Preventive </a:t>
            </a:r>
          </a:p>
          <a:p>
            <a:pPr lvl="1"/>
            <a:r>
              <a:rPr lang="en-US" dirty="0"/>
              <a:t>Failure to provide prophylactic treatment </a:t>
            </a:r>
          </a:p>
          <a:p>
            <a:pPr lvl="1"/>
            <a:r>
              <a:rPr lang="en-US" dirty="0"/>
              <a:t>Inadequate monitoring or follow-up of treatment </a:t>
            </a:r>
            <a:br>
              <a:rPr lang="en-US" dirty="0"/>
            </a:br>
            <a:br>
              <a:rPr lang="en-US" dirty="0"/>
            </a:br>
            <a:br>
              <a:rPr lang="en-US" dirty="0"/>
            </a:br>
            <a:endParaRPr lang="en-US" dirty="0"/>
          </a:p>
          <a:p>
            <a:pPr marL="0" indent="0">
              <a:buNone/>
            </a:pPr>
            <a:r>
              <a:rPr lang="en-US" b="1" dirty="0"/>
              <a:t>Other </a:t>
            </a:r>
          </a:p>
          <a:p>
            <a:pPr lvl="1"/>
            <a:r>
              <a:rPr lang="en-US" dirty="0"/>
              <a:t>Failure of communication </a:t>
            </a:r>
          </a:p>
          <a:p>
            <a:pPr lvl="1"/>
            <a:r>
              <a:rPr lang="en-US" dirty="0"/>
              <a:t>Equipment failure </a:t>
            </a:r>
          </a:p>
          <a:p>
            <a:pPr lvl="1"/>
            <a:r>
              <a:rPr lang="en-US" dirty="0"/>
              <a:t>Other system failure</a:t>
            </a:r>
          </a:p>
          <a:p>
            <a:endParaRPr lang="en-US" dirty="0"/>
          </a:p>
        </p:txBody>
      </p:sp>
      <p:sp>
        <p:nvSpPr>
          <p:cNvPr id="4" name="Rectangle 3">
            <a:extLst>
              <a:ext uri="{FF2B5EF4-FFF2-40B4-BE49-F238E27FC236}">
                <a16:creationId xmlns:a16="http://schemas.microsoft.com/office/drawing/2014/main" id="{02D36309-6E43-A84A-AE0B-BC59BEA60D9E}"/>
              </a:ext>
            </a:extLst>
          </p:cNvPr>
          <p:cNvSpPr/>
          <p:nvPr/>
        </p:nvSpPr>
        <p:spPr>
          <a:xfrm>
            <a:off x="4787327" y="6492874"/>
            <a:ext cx="4263090" cy="300082"/>
          </a:xfrm>
          <a:prstGeom prst="rect">
            <a:avLst/>
          </a:prstGeom>
        </p:spPr>
        <p:txBody>
          <a:bodyPr wrap="none">
            <a:spAutoFit/>
          </a:bodyPr>
          <a:lstStyle/>
          <a:p>
            <a:r>
              <a:rPr lang="en-US" sz="1350" dirty="0"/>
              <a:t>Source: </a:t>
            </a:r>
            <a:r>
              <a:rPr lang="en-US" sz="1350" dirty="0" err="1"/>
              <a:t>Leape</a:t>
            </a:r>
            <a:r>
              <a:rPr lang="en-US" sz="1350" dirty="0"/>
              <a:t>, Lucian; </a:t>
            </a:r>
            <a:r>
              <a:rPr lang="en-US" sz="1350" dirty="0" err="1"/>
              <a:t>Lawthers</a:t>
            </a:r>
            <a:r>
              <a:rPr lang="en-US" sz="1350" dirty="0"/>
              <a:t>, Ann G.; Brennan, </a:t>
            </a:r>
            <a:r>
              <a:rPr lang="en-US" sz="1350" dirty="0" err="1"/>
              <a:t>Troyen</a:t>
            </a:r>
            <a:r>
              <a:rPr lang="en-US" sz="1350" dirty="0"/>
              <a:t> </a:t>
            </a:r>
          </a:p>
        </p:txBody>
      </p:sp>
    </p:spTree>
    <p:extLst>
      <p:ext uri="{BB962C8B-B14F-4D97-AF65-F5344CB8AC3E}">
        <p14:creationId xmlns:p14="http://schemas.microsoft.com/office/powerpoint/2010/main" val="46658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9432-D85A-7A4A-8A49-32FCDDAF8857}"/>
              </a:ext>
            </a:extLst>
          </p:cNvPr>
          <p:cNvSpPr>
            <a:spLocks noGrp="1"/>
          </p:cNvSpPr>
          <p:nvPr>
            <p:ph type="title"/>
          </p:nvPr>
        </p:nvSpPr>
        <p:spPr/>
        <p:txBody>
          <a:bodyPr/>
          <a:lstStyle/>
          <a:p>
            <a:r>
              <a:rPr lang="en-US" dirty="0"/>
              <a:t>Safety Assessment Code (SAC)</a:t>
            </a:r>
          </a:p>
        </p:txBody>
      </p:sp>
      <p:sp>
        <p:nvSpPr>
          <p:cNvPr id="3" name="Content Placeholder 2">
            <a:extLst>
              <a:ext uri="{FF2B5EF4-FFF2-40B4-BE49-F238E27FC236}">
                <a16:creationId xmlns:a16="http://schemas.microsoft.com/office/drawing/2014/main" id="{6C4A5F9C-F05A-E844-83B4-769E6B0A782D}"/>
              </a:ext>
            </a:extLst>
          </p:cNvPr>
          <p:cNvSpPr>
            <a:spLocks noGrp="1"/>
          </p:cNvSpPr>
          <p:nvPr>
            <p:ph idx="1"/>
          </p:nvPr>
        </p:nvSpPr>
        <p:spPr/>
        <p:txBody>
          <a:bodyPr>
            <a:normAutofit/>
          </a:bodyPr>
          <a:lstStyle/>
          <a:p>
            <a:r>
              <a:rPr lang="en-US" sz="2400" b="1" dirty="0"/>
              <a:t>Frequent</a:t>
            </a:r>
            <a:r>
              <a:rPr lang="en-US" sz="2400" dirty="0"/>
              <a:t> – likely to occur immediately or within a “short period” (several times in 1 year)</a:t>
            </a:r>
          </a:p>
          <a:p>
            <a:r>
              <a:rPr lang="en-US" sz="2400" b="1" dirty="0"/>
              <a:t>Occasional</a:t>
            </a:r>
            <a:r>
              <a:rPr lang="en-US" sz="2400" dirty="0"/>
              <a:t> – probably will occur (a few times per year)</a:t>
            </a:r>
          </a:p>
          <a:p>
            <a:r>
              <a:rPr lang="en-US" sz="2400" b="1" dirty="0"/>
              <a:t>Uncommon</a:t>
            </a:r>
            <a:r>
              <a:rPr lang="en-US" sz="2400" dirty="0"/>
              <a:t> – possible to occur (sometime in ~5 years)</a:t>
            </a:r>
          </a:p>
          <a:p>
            <a:r>
              <a:rPr lang="en-US" sz="2400" b="1" dirty="0"/>
              <a:t>Remote</a:t>
            </a:r>
            <a:r>
              <a:rPr lang="en-US" sz="2400" dirty="0"/>
              <a:t> – unlikely to occur (sometime in 5 to 30 years)</a:t>
            </a:r>
          </a:p>
        </p:txBody>
      </p:sp>
    </p:spTree>
    <p:extLst>
      <p:ext uri="{BB962C8B-B14F-4D97-AF65-F5344CB8AC3E}">
        <p14:creationId xmlns:p14="http://schemas.microsoft.com/office/powerpoint/2010/main" val="85520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8D0B-72D6-F143-B4B8-597CA49A523C}"/>
              </a:ext>
            </a:extLst>
          </p:cNvPr>
          <p:cNvSpPr>
            <a:spLocks noGrp="1"/>
          </p:cNvSpPr>
          <p:nvPr>
            <p:ph type="title"/>
          </p:nvPr>
        </p:nvSpPr>
        <p:spPr/>
        <p:txBody>
          <a:bodyPr/>
          <a:lstStyle/>
          <a:p>
            <a:r>
              <a:rPr lang="en-US" dirty="0"/>
              <a:t>Safety Assessment Code (SAC)</a:t>
            </a:r>
          </a:p>
        </p:txBody>
      </p:sp>
      <p:sp>
        <p:nvSpPr>
          <p:cNvPr id="3" name="Content Placeholder 2">
            <a:extLst>
              <a:ext uri="{FF2B5EF4-FFF2-40B4-BE49-F238E27FC236}">
                <a16:creationId xmlns:a16="http://schemas.microsoft.com/office/drawing/2014/main" id="{6C31132A-E011-E146-AA04-FA2C31F06E42}"/>
              </a:ext>
            </a:extLst>
          </p:cNvPr>
          <p:cNvSpPr>
            <a:spLocks noGrp="1"/>
          </p:cNvSpPr>
          <p:nvPr>
            <p:ph idx="1"/>
          </p:nvPr>
        </p:nvSpPr>
        <p:spPr/>
        <p:txBody>
          <a:bodyPr>
            <a:normAutofit/>
          </a:bodyPr>
          <a:lstStyle/>
          <a:p>
            <a:pPr marL="0" indent="0">
              <a:buNone/>
            </a:pPr>
            <a:r>
              <a:rPr lang="en-US" sz="2400" dirty="0"/>
              <a:t>* All events are </a:t>
            </a:r>
            <a:r>
              <a:rPr lang="en-US" sz="2400" i="1" u="sng" dirty="0"/>
              <a:t>actual</a:t>
            </a:r>
            <a:r>
              <a:rPr lang="en-US" sz="2400" u="sng" dirty="0"/>
              <a:t> or</a:t>
            </a:r>
            <a:r>
              <a:rPr lang="en-US" sz="2400" i="1" u="sng" dirty="0"/>
              <a:t> potential</a:t>
            </a:r>
            <a:r>
              <a:rPr lang="en-US" sz="2400" i="1" dirty="0"/>
              <a:t>, </a:t>
            </a:r>
            <a:r>
              <a:rPr lang="en-US" sz="2400" i="1" u="sng" dirty="0"/>
              <a:t>omission </a:t>
            </a:r>
            <a:r>
              <a:rPr lang="en-US" sz="2400" u="sng" dirty="0"/>
              <a:t>or </a:t>
            </a:r>
            <a:r>
              <a:rPr lang="en-US" sz="2400" i="1" u="sng" dirty="0"/>
              <a:t>commission</a:t>
            </a:r>
            <a:br>
              <a:rPr lang="en-US" sz="2400" i="1" u="sng" dirty="0"/>
            </a:br>
            <a:endParaRPr lang="en-US" sz="2400" u="sng" dirty="0"/>
          </a:p>
          <a:p>
            <a:r>
              <a:rPr lang="en-US" sz="2400" b="1" dirty="0"/>
              <a:t>Catastrophic</a:t>
            </a:r>
            <a:r>
              <a:rPr lang="en-US" sz="2400" dirty="0"/>
              <a:t> – death or substantial, permanent loss of function</a:t>
            </a:r>
          </a:p>
          <a:p>
            <a:r>
              <a:rPr lang="en-US" sz="2400" b="1" dirty="0"/>
              <a:t>Major </a:t>
            </a:r>
            <a:r>
              <a:rPr lang="en-US" sz="2400" dirty="0"/>
              <a:t>– permanent “lessening” of bodily function</a:t>
            </a:r>
          </a:p>
          <a:p>
            <a:r>
              <a:rPr lang="en-US" sz="2400" b="1" dirty="0"/>
              <a:t>Moderate </a:t>
            </a:r>
            <a:r>
              <a:rPr lang="en-US" sz="2400" dirty="0"/>
              <a:t>– increased length of stay or upgrade in level of care</a:t>
            </a:r>
          </a:p>
          <a:p>
            <a:r>
              <a:rPr lang="en-US" sz="2400" b="1" dirty="0"/>
              <a:t>Minor </a:t>
            </a:r>
            <a:r>
              <a:rPr lang="en-US" sz="2400" dirty="0"/>
              <a:t>– an error without injury, increased length of stay, or upgrade</a:t>
            </a:r>
            <a:endParaRPr lang="en-US" sz="2400" b="1" dirty="0"/>
          </a:p>
        </p:txBody>
      </p:sp>
    </p:spTree>
    <p:extLst>
      <p:ext uri="{BB962C8B-B14F-4D97-AF65-F5344CB8AC3E}">
        <p14:creationId xmlns:p14="http://schemas.microsoft.com/office/powerpoint/2010/main" val="330830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2B48-F8F6-7C4F-AC64-39CE188AB69C}"/>
              </a:ext>
            </a:extLst>
          </p:cNvPr>
          <p:cNvSpPr>
            <a:spLocks noGrp="1"/>
          </p:cNvSpPr>
          <p:nvPr>
            <p:ph type="title"/>
          </p:nvPr>
        </p:nvSpPr>
        <p:spPr/>
        <p:txBody>
          <a:bodyPr>
            <a:normAutofit/>
          </a:bodyPr>
          <a:lstStyle/>
          <a:p>
            <a:r>
              <a:rPr lang="en-US" dirty="0"/>
              <a:t>Safety Assessment Code (SAC)</a:t>
            </a:r>
            <a:br>
              <a:rPr lang="en-US" dirty="0"/>
            </a:br>
            <a:r>
              <a:rPr lang="en-US" sz="2800" dirty="0"/>
              <a:t>*Where does your case fit on this?*</a:t>
            </a:r>
            <a:endParaRPr lang="en-US" dirty="0"/>
          </a:p>
        </p:txBody>
      </p:sp>
      <p:graphicFrame>
        <p:nvGraphicFramePr>
          <p:cNvPr id="4" name="Content Placeholder 3">
            <a:extLst>
              <a:ext uri="{FF2B5EF4-FFF2-40B4-BE49-F238E27FC236}">
                <a16:creationId xmlns:a16="http://schemas.microsoft.com/office/drawing/2014/main" id="{9EA740E3-DC9E-DF47-9C08-3B20C9C911A5}"/>
              </a:ext>
            </a:extLst>
          </p:cNvPr>
          <p:cNvGraphicFramePr>
            <a:graphicFrameLocks noGrp="1"/>
          </p:cNvGraphicFramePr>
          <p:nvPr>
            <p:ph idx="1"/>
          </p:nvPr>
        </p:nvGraphicFramePr>
        <p:xfrm>
          <a:off x="195943" y="2125266"/>
          <a:ext cx="8948058" cy="3875485"/>
        </p:xfrm>
        <a:graphic>
          <a:graphicData uri="http://schemas.openxmlformats.org/drawingml/2006/table">
            <a:tbl>
              <a:tblPr firstRow="1" bandRow="1">
                <a:tableStyleId>{2D5ABB26-0587-4C30-8999-92F81FD0307C}</a:tableStyleId>
              </a:tblPr>
              <a:tblGrid>
                <a:gridCol w="1787761">
                  <a:extLst>
                    <a:ext uri="{9D8B030D-6E8A-4147-A177-3AD203B41FA5}">
                      <a16:colId xmlns:a16="http://schemas.microsoft.com/office/drawing/2014/main" val="110912584"/>
                    </a:ext>
                  </a:extLst>
                </a:gridCol>
                <a:gridCol w="1787761">
                  <a:extLst>
                    <a:ext uri="{9D8B030D-6E8A-4147-A177-3AD203B41FA5}">
                      <a16:colId xmlns:a16="http://schemas.microsoft.com/office/drawing/2014/main" val="3682279166"/>
                    </a:ext>
                  </a:extLst>
                </a:gridCol>
                <a:gridCol w="1787761">
                  <a:extLst>
                    <a:ext uri="{9D8B030D-6E8A-4147-A177-3AD203B41FA5}">
                      <a16:colId xmlns:a16="http://schemas.microsoft.com/office/drawing/2014/main" val="131251255"/>
                    </a:ext>
                  </a:extLst>
                </a:gridCol>
                <a:gridCol w="1787761">
                  <a:extLst>
                    <a:ext uri="{9D8B030D-6E8A-4147-A177-3AD203B41FA5}">
                      <a16:colId xmlns:a16="http://schemas.microsoft.com/office/drawing/2014/main" val="404752987"/>
                    </a:ext>
                  </a:extLst>
                </a:gridCol>
                <a:gridCol w="1797014">
                  <a:extLst>
                    <a:ext uri="{9D8B030D-6E8A-4147-A177-3AD203B41FA5}">
                      <a16:colId xmlns:a16="http://schemas.microsoft.com/office/drawing/2014/main" val="2096270428"/>
                    </a:ext>
                  </a:extLst>
                </a:gridCol>
              </a:tblGrid>
              <a:tr h="806453">
                <a:tc>
                  <a:txBody>
                    <a:bodyPr/>
                    <a:lstStyle/>
                    <a:p>
                      <a:r>
                        <a:rPr lang="en-US" sz="2100" b="1" dirty="0"/>
                        <a:t>Probability/ Severity</a:t>
                      </a:r>
                    </a:p>
                  </a:txBody>
                  <a:tcPr marL="68580" marR="68580" marT="34290" marB="3429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100" dirty="0"/>
                        <a:t>Catastrophic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100" dirty="0"/>
                        <a:t>Major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100" dirty="0"/>
                        <a:t>Moderate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100" dirty="0"/>
                        <a:t>Minor</a:t>
                      </a:r>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2528301"/>
                  </a:ext>
                </a:extLst>
              </a:tr>
              <a:tr h="767258">
                <a:tc>
                  <a:txBody>
                    <a:bodyPr/>
                    <a:lstStyle/>
                    <a:p>
                      <a:r>
                        <a:rPr lang="en-US" sz="2100" dirty="0"/>
                        <a:t>Frequent</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0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30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30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962050124"/>
                  </a:ext>
                </a:extLst>
              </a:tr>
              <a:tr h="767258">
                <a:tc>
                  <a:txBody>
                    <a:bodyPr/>
                    <a:lstStyle/>
                    <a:p>
                      <a:r>
                        <a:rPr lang="en-US" sz="2100" dirty="0"/>
                        <a:t>Occasional</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0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30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048571973"/>
                  </a:ext>
                </a:extLst>
              </a:tr>
              <a:tr h="767258">
                <a:tc>
                  <a:txBody>
                    <a:bodyPr/>
                    <a:lstStyle/>
                    <a:p>
                      <a:r>
                        <a:rPr lang="en-US" sz="2100" dirty="0"/>
                        <a:t>Uncommon</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0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30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872395425"/>
                  </a:ext>
                </a:extLst>
              </a:tr>
              <a:tr h="767258">
                <a:tc>
                  <a:txBody>
                    <a:bodyPr/>
                    <a:lstStyle/>
                    <a:p>
                      <a:r>
                        <a:rPr lang="en-US" sz="2100" dirty="0"/>
                        <a:t>Remote</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30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0000"/>
                    </a:solidFill>
                  </a:tcPr>
                </a:tc>
                <a:tc>
                  <a:txBody>
                    <a:bodyPr/>
                    <a:lstStyle/>
                    <a:p>
                      <a:pPr algn="ctr"/>
                      <a:r>
                        <a:rPr lang="en-US" sz="30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92D050"/>
                    </a:solidFill>
                  </a:tcPr>
                </a:tc>
                <a:tc>
                  <a:txBody>
                    <a:bodyPr/>
                    <a:lstStyle/>
                    <a:p>
                      <a:pPr algn="ctr"/>
                      <a:r>
                        <a:rPr lang="en-US" sz="30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92D050"/>
                    </a:solidFill>
                  </a:tcPr>
                </a:tc>
                <a:extLst>
                  <a:ext uri="{0D108BD9-81ED-4DB2-BD59-A6C34878D82A}">
                    <a16:rowId xmlns:a16="http://schemas.microsoft.com/office/drawing/2014/main" val="279459540"/>
                  </a:ext>
                </a:extLst>
              </a:tr>
            </a:tbl>
          </a:graphicData>
        </a:graphic>
      </p:graphicFrame>
    </p:spTree>
    <p:extLst>
      <p:ext uri="{BB962C8B-B14F-4D97-AF65-F5344CB8AC3E}">
        <p14:creationId xmlns:p14="http://schemas.microsoft.com/office/powerpoint/2010/main" val="4183858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1C4E5-D1EB-9C4E-81E4-9699D3029FB5}"/>
              </a:ext>
            </a:extLst>
          </p:cNvPr>
          <p:cNvSpPr>
            <a:spLocks noGrp="1"/>
          </p:cNvSpPr>
          <p:nvPr>
            <p:ph type="title"/>
          </p:nvPr>
        </p:nvSpPr>
        <p:spPr/>
        <p:txBody>
          <a:bodyPr>
            <a:normAutofit/>
          </a:bodyPr>
          <a:lstStyle/>
          <a:p>
            <a:r>
              <a:rPr lang="en-US" dirty="0"/>
              <a:t>Flow Diagrams</a:t>
            </a:r>
            <a:br>
              <a:rPr lang="en-US" dirty="0"/>
            </a:br>
            <a:r>
              <a:rPr lang="en-US" sz="2200" dirty="0"/>
              <a:t>(create an initial one and revise once you’ve done your investigation)</a:t>
            </a:r>
            <a:endParaRPr lang="en-US" dirty="0"/>
          </a:p>
        </p:txBody>
      </p:sp>
      <p:sp>
        <p:nvSpPr>
          <p:cNvPr id="3" name="Content Placeholder 2">
            <a:extLst>
              <a:ext uri="{FF2B5EF4-FFF2-40B4-BE49-F238E27FC236}">
                <a16:creationId xmlns:a16="http://schemas.microsoft.com/office/drawing/2014/main" id="{EC06622C-BDE7-EC4C-8AEE-BD308D281D78}"/>
              </a:ext>
            </a:extLst>
          </p:cNvPr>
          <p:cNvSpPr>
            <a:spLocks noGrp="1"/>
          </p:cNvSpPr>
          <p:nvPr>
            <p:ph idx="1"/>
          </p:nvPr>
        </p:nvSpPr>
        <p:spPr>
          <a:xfrm>
            <a:off x="628650" y="1768545"/>
            <a:ext cx="7886700" cy="1660455"/>
          </a:xfrm>
        </p:spPr>
        <p:txBody>
          <a:bodyPr>
            <a:normAutofit fontScale="62500" lnSpcReduction="20000"/>
          </a:bodyPr>
          <a:lstStyle/>
          <a:p>
            <a:pPr marL="0" indent="0">
              <a:buNone/>
            </a:pPr>
            <a:r>
              <a:rPr lang="en-US" dirty="0"/>
              <a:t>Tips:</a:t>
            </a:r>
          </a:p>
          <a:p>
            <a:r>
              <a:rPr lang="en-US" dirty="0"/>
              <a:t>Post-its are nice because they can move around</a:t>
            </a:r>
          </a:p>
          <a:p>
            <a:r>
              <a:rPr lang="en-US" dirty="0"/>
              <a:t>Use this to determine what you do not know, what questions are unanswered?</a:t>
            </a:r>
          </a:p>
          <a:p>
            <a:r>
              <a:rPr lang="en-US" dirty="0"/>
              <a:t>Use these questions to guide your further investigation</a:t>
            </a:r>
          </a:p>
          <a:p>
            <a:r>
              <a:rPr lang="en-US" dirty="0"/>
              <a:t>Complete a final version to show how the events occurred</a:t>
            </a:r>
          </a:p>
        </p:txBody>
      </p:sp>
      <p:sp>
        <p:nvSpPr>
          <p:cNvPr id="4" name="Rectangle 3">
            <a:extLst>
              <a:ext uri="{FF2B5EF4-FFF2-40B4-BE49-F238E27FC236}">
                <a16:creationId xmlns:a16="http://schemas.microsoft.com/office/drawing/2014/main" id="{E9A6C0C2-D4C2-9146-A5EF-5A05FC2A06F6}"/>
              </a:ext>
            </a:extLst>
          </p:cNvPr>
          <p:cNvSpPr/>
          <p:nvPr/>
        </p:nvSpPr>
        <p:spPr>
          <a:xfrm>
            <a:off x="7145076" y="4391437"/>
            <a:ext cx="1431042" cy="11980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Titanic Sinks</a:t>
            </a:r>
          </a:p>
        </p:txBody>
      </p:sp>
      <p:sp>
        <p:nvSpPr>
          <p:cNvPr id="6" name="Rectangle 5">
            <a:extLst>
              <a:ext uri="{FF2B5EF4-FFF2-40B4-BE49-F238E27FC236}">
                <a16:creationId xmlns:a16="http://schemas.microsoft.com/office/drawing/2014/main" id="{3EC91202-B50B-FB4A-92BD-1BB9E99B314F}"/>
              </a:ext>
            </a:extLst>
          </p:cNvPr>
          <p:cNvSpPr/>
          <p:nvPr/>
        </p:nvSpPr>
        <p:spPr>
          <a:xfrm>
            <a:off x="628649" y="4391437"/>
            <a:ext cx="1431042" cy="11980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Titanic Departs</a:t>
            </a:r>
          </a:p>
        </p:txBody>
      </p:sp>
      <p:cxnSp>
        <p:nvCxnSpPr>
          <p:cNvPr id="13" name="Straight Arrow Connector 12">
            <a:extLst>
              <a:ext uri="{FF2B5EF4-FFF2-40B4-BE49-F238E27FC236}">
                <a16:creationId xmlns:a16="http://schemas.microsoft.com/office/drawing/2014/main" id="{9942CB4E-7D16-CA41-8B8E-AE09EEA08EE0}"/>
              </a:ext>
            </a:extLst>
          </p:cNvPr>
          <p:cNvCxnSpPr>
            <a:cxnSpLocks/>
          </p:cNvCxnSpPr>
          <p:nvPr/>
        </p:nvCxnSpPr>
        <p:spPr>
          <a:xfrm flipV="1">
            <a:off x="2152892" y="4952359"/>
            <a:ext cx="4880175" cy="38088"/>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7771E4F-0BA4-AC43-B526-E97BEFC5A216}"/>
              </a:ext>
            </a:extLst>
          </p:cNvPr>
          <p:cNvSpPr txBox="1"/>
          <p:nvPr/>
        </p:nvSpPr>
        <p:spPr>
          <a:xfrm rot="19293750">
            <a:off x="7708642" y="3881373"/>
            <a:ext cx="804516" cy="369332"/>
          </a:xfrm>
          <a:prstGeom prst="rect">
            <a:avLst/>
          </a:prstGeom>
          <a:noFill/>
        </p:spPr>
        <p:txBody>
          <a:bodyPr wrap="none" rtlCol="0">
            <a:spAutoFit/>
          </a:bodyPr>
          <a:lstStyle/>
          <a:p>
            <a:r>
              <a:rPr lang="en-US" dirty="0"/>
              <a:t>What?</a:t>
            </a:r>
          </a:p>
        </p:txBody>
      </p:sp>
      <p:sp>
        <p:nvSpPr>
          <p:cNvPr id="15" name="TextBox 14">
            <a:extLst>
              <a:ext uri="{FF2B5EF4-FFF2-40B4-BE49-F238E27FC236}">
                <a16:creationId xmlns:a16="http://schemas.microsoft.com/office/drawing/2014/main" id="{095E699A-91D4-2E40-BA8C-CB140A1748E3}"/>
              </a:ext>
            </a:extLst>
          </p:cNvPr>
          <p:cNvSpPr txBox="1"/>
          <p:nvPr/>
        </p:nvSpPr>
        <p:spPr>
          <a:xfrm rot="19293750">
            <a:off x="6521187" y="3881373"/>
            <a:ext cx="740908" cy="369332"/>
          </a:xfrm>
          <a:prstGeom prst="rect">
            <a:avLst/>
          </a:prstGeom>
          <a:noFill/>
        </p:spPr>
        <p:txBody>
          <a:bodyPr wrap="none" rtlCol="0">
            <a:spAutoFit/>
          </a:bodyPr>
          <a:lstStyle/>
          <a:p>
            <a:r>
              <a:rPr lang="en-US" dirty="0"/>
              <a:t>Who?</a:t>
            </a:r>
          </a:p>
        </p:txBody>
      </p:sp>
      <p:sp>
        <p:nvSpPr>
          <p:cNvPr id="17" name="TextBox 16">
            <a:extLst>
              <a:ext uri="{FF2B5EF4-FFF2-40B4-BE49-F238E27FC236}">
                <a16:creationId xmlns:a16="http://schemas.microsoft.com/office/drawing/2014/main" id="{CFB66D86-A98E-6F4B-BEBB-2033D9F2FBA2}"/>
              </a:ext>
            </a:extLst>
          </p:cNvPr>
          <p:cNvSpPr txBox="1"/>
          <p:nvPr/>
        </p:nvSpPr>
        <p:spPr>
          <a:xfrm rot="19293750">
            <a:off x="6294177" y="4467430"/>
            <a:ext cx="718979" cy="369332"/>
          </a:xfrm>
          <a:prstGeom prst="rect">
            <a:avLst/>
          </a:prstGeom>
          <a:noFill/>
        </p:spPr>
        <p:txBody>
          <a:bodyPr wrap="none" rtlCol="0">
            <a:spAutoFit/>
          </a:bodyPr>
          <a:lstStyle/>
          <a:p>
            <a:r>
              <a:rPr lang="en-US" dirty="0"/>
              <a:t>Why?</a:t>
            </a:r>
          </a:p>
        </p:txBody>
      </p:sp>
      <p:sp>
        <p:nvSpPr>
          <p:cNvPr id="19" name="TextBox 18">
            <a:extLst>
              <a:ext uri="{FF2B5EF4-FFF2-40B4-BE49-F238E27FC236}">
                <a16:creationId xmlns:a16="http://schemas.microsoft.com/office/drawing/2014/main" id="{CEFD53ED-50B7-2648-87D8-49F1F972CD2D}"/>
              </a:ext>
            </a:extLst>
          </p:cNvPr>
          <p:cNvSpPr txBox="1"/>
          <p:nvPr/>
        </p:nvSpPr>
        <p:spPr>
          <a:xfrm rot="19293750">
            <a:off x="7080857" y="3827705"/>
            <a:ext cx="856325" cy="369332"/>
          </a:xfrm>
          <a:prstGeom prst="rect">
            <a:avLst/>
          </a:prstGeom>
          <a:noFill/>
        </p:spPr>
        <p:txBody>
          <a:bodyPr wrap="none" rtlCol="0">
            <a:spAutoFit/>
          </a:bodyPr>
          <a:lstStyle/>
          <a:p>
            <a:r>
              <a:rPr lang="en-US" dirty="0"/>
              <a:t>When?</a:t>
            </a:r>
          </a:p>
        </p:txBody>
      </p:sp>
      <p:sp>
        <p:nvSpPr>
          <p:cNvPr id="20" name="TextBox 19">
            <a:extLst>
              <a:ext uri="{FF2B5EF4-FFF2-40B4-BE49-F238E27FC236}">
                <a16:creationId xmlns:a16="http://schemas.microsoft.com/office/drawing/2014/main" id="{CBF66A2A-6459-F647-A403-07B0D19E017A}"/>
              </a:ext>
            </a:extLst>
          </p:cNvPr>
          <p:cNvSpPr txBox="1"/>
          <p:nvPr/>
        </p:nvSpPr>
        <p:spPr>
          <a:xfrm rot="19293750">
            <a:off x="6363595" y="5100981"/>
            <a:ext cx="718979" cy="369332"/>
          </a:xfrm>
          <a:prstGeom prst="rect">
            <a:avLst/>
          </a:prstGeom>
          <a:noFill/>
        </p:spPr>
        <p:txBody>
          <a:bodyPr wrap="none" rtlCol="0">
            <a:spAutoFit/>
          </a:bodyPr>
          <a:lstStyle/>
          <a:p>
            <a:r>
              <a:rPr lang="en-US" dirty="0"/>
              <a:t>Why?</a:t>
            </a:r>
          </a:p>
        </p:txBody>
      </p:sp>
      <p:sp>
        <p:nvSpPr>
          <p:cNvPr id="21" name="TextBox 20">
            <a:extLst>
              <a:ext uri="{FF2B5EF4-FFF2-40B4-BE49-F238E27FC236}">
                <a16:creationId xmlns:a16="http://schemas.microsoft.com/office/drawing/2014/main" id="{CA5B43CD-371C-EC46-BFCB-8CCD2E5F81A2}"/>
              </a:ext>
            </a:extLst>
          </p:cNvPr>
          <p:cNvSpPr txBox="1"/>
          <p:nvPr/>
        </p:nvSpPr>
        <p:spPr>
          <a:xfrm rot="19293750">
            <a:off x="6406185" y="5583906"/>
            <a:ext cx="718979" cy="369332"/>
          </a:xfrm>
          <a:prstGeom prst="rect">
            <a:avLst/>
          </a:prstGeom>
          <a:noFill/>
        </p:spPr>
        <p:txBody>
          <a:bodyPr wrap="none" rtlCol="0">
            <a:spAutoFit/>
          </a:bodyPr>
          <a:lstStyle/>
          <a:p>
            <a:r>
              <a:rPr lang="en-US" dirty="0"/>
              <a:t>Why?</a:t>
            </a:r>
          </a:p>
        </p:txBody>
      </p:sp>
      <p:sp>
        <p:nvSpPr>
          <p:cNvPr id="22" name="Rectangle 21">
            <a:extLst>
              <a:ext uri="{FF2B5EF4-FFF2-40B4-BE49-F238E27FC236}">
                <a16:creationId xmlns:a16="http://schemas.microsoft.com/office/drawing/2014/main" id="{CE8919A6-3F44-0448-A1C7-F7075005E915}"/>
              </a:ext>
            </a:extLst>
          </p:cNvPr>
          <p:cNvSpPr/>
          <p:nvPr/>
        </p:nvSpPr>
        <p:spPr>
          <a:xfrm>
            <a:off x="2257756" y="4391437"/>
            <a:ext cx="1431042" cy="1198020"/>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23" name="Rectangle 22">
            <a:extLst>
              <a:ext uri="{FF2B5EF4-FFF2-40B4-BE49-F238E27FC236}">
                <a16:creationId xmlns:a16="http://schemas.microsoft.com/office/drawing/2014/main" id="{E3719D39-6CB8-254E-89DC-2BED11044E5F}"/>
              </a:ext>
            </a:extLst>
          </p:cNvPr>
          <p:cNvSpPr/>
          <p:nvPr/>
        </p:nvSpPr>
        <p:spPr>
          <a:xfrm>
            <a:off x="3886862" y="4392112"/>
            <a:ext cx="1431042" cy="1198020"/>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24" name="Rectangle 23">
            <a:extLst>
              <a:ext uri="{FF2B5EF4-FFF2-40B4-BE49-F238E27FC236}">
                <a16:creationId xmlns:a16="http://schemas.microsoft.com/office/drawing/2014/main" id="{0F4140BB-071D-D346-B7DC-3D80647BEBAC}"/>
              </a:ext>
            </a:extLst>
          </p:cNvPr>
          <p:cNvSpPr/>
          <p:nvPr/>
        </p:nvSpPr>
        <p:spPr>
          <a:xfrm>
            <a:off x="5515969" y="4391437"/>
            <a:ext cx="1431042" cy="1198020"/>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 name="TextBox 4">
            <a:extLst>
              <a:ext uri="{FF2B5EF4-FFF2-40B4-BE49-F238E27FC236}">
                <a16:creationId xmlns:a16="http://schemas.microsoft.com/office/drawing/2014/main" id="{DC60F14B-A375-9247-86E7-BAA65C5FF73A}"/>
              </a:ext>
            </a:extLst>
          </p:cNvPr>
          <p:cNvSpPr txBox="1"/>
          <p:nvPr/>
        </p:nvSpPr>
        <p:spPr>
          <a:xfrm>
            <a:off x="461573" y="5630072"/>
            <a:ext cx="1780552" cy="369332"/>
          </a:xfrm>
          <a:prstGeom prst="rect">
            <a:avLst/>
          </a:prstGeom>
          <a:noFill/>
        </p:spPr>
        <p:txBody>
          <a:bodyPr wrap="none" rtlCol="0">
            <a:spAutoFit/>
          </a:bodyPr>
          <a:lstStyle/>
          <a:p>
            <a:r>
              <a:rPr lang="en-US" dirty="0"/>
              <a:t>(first known fact)</a:t>
            </a:r>
          </a:p>
        </p:txBody>
      </p:sp>
      <p:sp>
        <p:nvSpPr>
          <p:cNvPr id="18" name="TextBox 17">
            <a:extLst>
              <a:ext uri="{FF2B5EF4-FFF2-40B4-BE49-F238E27FC236}">
                <a16:creationId xmlns:a16="http://schemas.microsoft.com/office/drawing/2014/main" id="{FD16C637-EFB6-DB48-A0C0-4EF32AAB8245}"/>
              </a:ext>
            </a:extLst>
          </p:cNvPr>
          <p:cNvSpPr txBox="1"/>
          <p:nvPr/>
        </p:nvSpPr>
        <p:spPr>
          <a:xfrm>
            <a:off x="7047601" y="5603297"/>
            <a:ext cx="1744452" cy="369332"/>
          </a:xfrm>
          <a:prstGeom prst="rect">
            <a:avLst/>
          </a:prstGeom>
          <a:noFill/>
        </p:spPr>
        <p:txBody>
          <a:bodyPr wrap="none" rtlCol="0">
            <a:spAutoFit/>
          </a:bodyPr>
          <a:lstStyle/>
          <a:p>
            <a:r>
              <a:rPr lang="en-US" dirty="0"/>
              <a:t>(last known fact)</a:t>
            </a:r>
          </a:p>
        </p:txBody>
      </p:sp>
    </p:spTree>
    <p:extLst>
      <p:ext uri="{BB962C8B-B14F-4D97-AF65-F5344CB8AC3E}">
        <p14:creationId xmlns:p14="http://schemas.microsoft.com/office/powerpoint/2010/main" val="2960891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4C1FE-71D2-1F48-B734-05753028FAC7}"/>
              </a:ext>
            </a:extLst>
          </p:cNvPr>
          <p:cNvSpPr>
            <a:spLocks noGrp="1"/>
          </p:cNvSpPr>
          <p:nvPr>
            <p:ph type="title"/>
          </p:nvPr>
        </p:nvSpPr>
        <p:spPr>
          <a:xfrm>
            <a:off x="628650" y="365126"/>
            <a:ext cx="8264338" cy="1325563"/>
          </a:xfrm>
        </p:spPr>
        <p:txBody>
          <a:bodyPr/>
          <a:lstStyle/>
          <a:p>
            <a:r>
              <a:rPr lang="en-US" dirty="0"/>
              <a:t>Root Cause Diagrams (choose one)</a:t>
            </a:r>
          </a:p>
        </p:txBody>
      </p:sp>
      <p:sp>
        <p:nvSpPr>
          <p:cNvPr id="3" name="Content Placeholder 2">
            <a:extLst>
              <a:ext uri="{FF2B5EF4-FFF2-40B4-BE49-F238E27FC236}">
                <a16:creationId xmlns:a16="http://schemas.microsoft.com/office/drawing/2014/main" id="{FE992ACA-1025-0244-836F-1804BBD1206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01725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EC77798F-1957-7446-890D-F474058615FA}"/>
              </a:ext>
            </a:extLst>
          </p:cNvPr>
          <p:cNvCxnSpPr>
            <a:cxnSpLocks/>
          </p:cNvCxnSpPr>
          <p:nvPr/>
        </p:nvCxnSpPr>
        <p:spPr>
          <a:xfrm>
            <a:off x="604157" y="3574895"/>
            <a:ext cx="649877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6708F4D-489F-0F4B-9D19-9124704FE4E7}"/>
              </a:ext>
            </a:extLst>
          </p:cNvPr>
          <p:cNvCxnSpPr>
            <a:cxnSpLocks/>
          </p:cNvCxnSpPr>
          <p:nvPr/>
        </p:nvCxnSpPr>
        <p:spPr>
          <a:xfrm>
            <a:off x="2258670" y="1089291"/>
            <a:ext cx="1462120" cy="2485605"/>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CE1EDD9-23BA-1B45-8BC0-FFFCAB8DB4E5}"/>
              </a:ext>
            </a:extLst>
          </p:cNvPr>
          <p:cNvCxnSpPr>
            <a:cxnSpLocks/>
          </p:cNvCxnSpPr>
          <p:nvPr/>
        </p:nvCxnSpPr>
        <p:spPr>
          <a:xfrm flipV="1">
            <a:off x="1514122" y="3574895"/>
            <a:ext cx="1096537" cy="198863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9F43D61-AB96-3544-91E5-AD3E14DD1A76}"/>
              </a:ext>
            </a:extLst>
          </p:cNvPr>
          <p:cNvCxnSpPr>
            <a:cxnSpLocks/>
          </p:cNvCxnSpPr>
          <p:nvPr/>
        </p:nvCxnSpPr>
        <p:spPr>
          <a:xfrm flipV="1">
            <a:off x="4423318" y="3608349"/>
            <a:ext cx="1096537" cy="198863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0FCD20A-A0DD-7A46-95AE-B53D0E87E90D}"/>
              </a:ext>
            </a:extLst>
          </p:cNvPr>
          <p:cNvSpPr txBox="1"/>
          <p:nvPr/>
        </p:nvSpPr>
        <p:spPr>
          <a:xfrm>
            <a:off x="633237" y="679533"/>
            <a:ext cx="1612814" cy="369332"/>
          </a:xfrm>
          <a:prstGeom prst="rect">
            <a:avLst/>
          </a:prstGeom>
          <a:noFill/>
          <a:ln w="28575">
            <a:solidFill>
              <a:schemeClr val="accent1"/>
            </a:solidFill>
          </a:ln>
        </p:spPr>
        <p:txBody>
          <a:bodyPr wrap="none" rtlCol="0">
            <a:spAutoFit/>
          </a:bodyPr>
          <a:lstStyle/>
          <a:p>
            <a:r>
              <a:rPr lang="en-US" b="1" dirty="0"/>
              <a:t>Human Factors</a:t>
            </a:r>
          </a:p>
        </p:txBody>
      </p:sp>
      <p:sp>
        <p:nvSpPr>
          <p:cNvPr id="12" name="TextBox 11">
            <a:extLst>
              <a:ext uri="{FF2B5EF4-FFF2-40B4-BE49-F238E27FC236}">
                <a16:creationId xmlns:a16="http://schemas.microsoft.com/office/drawing/2014/main" id="{DD1B7FF4-F5AA-964F-A25D-8E56136DCE0A}"/>
              </a:ext>
            </a:extLst>
          </p:cNvPr>
          <p:cNvSpPr txBox="1"/>
          <p:nvPr/>
        </p:nvSpPr>
        <p:spPr>
          <a:xfrm>
            <a:off x="3976175" y="5818976"/>
            <a:ext cx="1697644" cy="369332"/>
          </a:xfrm>
          <a:prstGeom prst="rect">
            <a:avLst/>
          </a:prstGeom>
          <a:noFill/>
          <a:ln w="28575">
            <a:solidFill>
              <a:schemeClr val="accent1"/>
            </a:solidFill>
          </a:ln>
        </p:spPr>
        <p:txBody>
          <a:bodyPr wrap="none" rtlCol="0">
            <a:spAutoFit/>
          </a:bodyPr>
          <a:lstStyle/>
          <a:p>
            <a:r>
              <a:rPr lang="en-US" b="1" dirty="0"/>
              <a:t>Communication</a:t>
            </a:r>
          </a:p>
        </p:txBody>
      </p:sp>
      <p:sp>
        <p:nvSpPr>
          <p:cNvPr id="13" name="TextBox 12">
            <a:extLst>
              <a:ext uri="{FF2B5EF4-FFF2-40B4-BE49-F238E27FC236}">
                <a16:creationId xmlns:a16="http://schemas.microsoft.com/office/drawing/2014/main" id="{D6279AB4-78AE-1241-848F-3C4F87672EA2}"/>
              </a:ext>
            </a:extLst>
          </p:cNvPr>
          <p:cNvSpPr txBox="1"/>
          <p:nvPr/>
        </p:nvSpPr>
        <p:spPr>
          <a:xfrm>
            <a:off x="791316" y="5818975"/>
            <a:ext cx="1412374" cy="369332"/>
          </a:xfrm>
          <a:prstGeom prst="rect">
            <a:avLst/>
          </a:prstGeom>
          <a:noFill/>
          <a:ln w="28575">
            <a:solidFill>
              <a:schemeClr val="accent1"/>
            </a:solidFill>
          </a:ln>
        </p:spPr>
        <p:txBody>
          <a:bodyPr wrap="none" rtlCol="0">
            <a:spAutoFit/>
          </a:bodyPr>
          <a:lstStyle/>
          <a:p>
            <a:r>
              <a:rPr lang="en-US" b="1" dirty="0"/>
              <a:t>Environment</a:t>
            </a:r>
          </a:p>
        </p:txBody>
      </p:sp>
      <p:cxnSp>
        <p:nvCxnSpPr>
          <p:cNvPr id="14" name="Straight Arrow Connector 13">
            <a:extLst>
              <a:ext uri="{FF2B5EF4-FFF2-40B4-BE49-F238E27FC236}">
                <a16:creationId xmlns:a16="http://schemas.microsoft.com/office/drawing/2014/main" id="{F372F7CF-C68C-5241-8869-3012ED84F354}"/>
              </a:ext>
            </a:extLst>
          </p:cNvPr>
          <p:cNvCxnSpPr>
            <a:cxnSpLocks/>
          </p:cNvCxnSpPr>
          <p:nvPr/>
        </p:nvCxnSpPr>
        <p:spPr>
          <a:xfrm>
            <a:off x="5314452" y="1085367"/>
            <a:ext cx="1477579" cy="2511885"/>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D7C6815-F314-DA47-9B2A-35CAE58250E5}"/>
              </a:ext>
            </a:extLst>
          </p:cNvPr>
          <p:cNvSpPr txBox="1"/>
          <p:nvPr/>
        </p:nvSpPr>
        <p:spPr>
          <a:xfrm>
            <a:off x="4164272" y="682581"/>
            <a:ext cx="1325619" cy="369332"/>
          </a:xfrm>
          <a:prstGeom prst="rect">
            <a:avLst/>
          </a:prstGeom>
          <a:noFill/>
          <a:ln w="28575">
            <a:solidFill>
              <a:schemeClr val="accent1"/>
            </a:solidFill>
          </a:ln>
        </p:spPr>
        <p:txBody>
          <a:bodyPr wrap="none" rtlCol="0">
            <a:spAutoFit/>
          </a:bodyPr>
          <a:lstStyle/>
          <a:p>
            <a:r>
              <a:rPr lang="en-US" b="1" dirty="0"/>
              <a:t>Information</a:t>
            </a:r>
          </a:p>
        </p:txBody>
      </p:sp>
      <p:cxnSp>
        <p:nvCxnSpPr>
          <p:cNvPr id="19" name="Straight Arrow Connector 18">
            <a:extLst>
              <a:ext uri="{FF2B5EF4-FFF2-40B4-BE49-F238E27FC236}">
                <a16:creationId xmlns:a16="http://schemas.microsoft.com/office/drawing/2014/main" id="{9AF9B17A-5BCD-114E-A661-B519997EA8ED}"/>
              </a:ext>
            </a:extLst>
          </p:cNvPr>
          <p:cNvCxnSpPr>
            <a:cxnSpLocks/>
          </p:cNvCxnSpPr>
          <p:nvPr/>
        </p:nvCxnSpPr>
        <p:spPr>
          <a:xfrm>
            <a:off x="1534886" y="2933391"/>
            <a:ext cx="1768316"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23E6444-FE7E-5741-9535-6CD0FD8A4777}"/>
              </a:ext>
            </a:extLst>
          </p:cNvPr>
          <p:cNvSpPr txBox="1"/>
          <p:nvPr/>
        </p:nvSpPr>
        <p:spPr>
          <a:xfrm>
            <a:off x="7403720" y="2979558"/>
            <a:ext cx="1583075" cy="1015663"/>
          </a:xfrm>
          <a:prstGeom prst="rect">
            <a:avLst/>
          </a:prstGeom>
          <a:noFill/>
          <a:ln w="28575">
            <a:solidFill>
              <a:srgbClr val="FF0000"/>
            </a:solidFill>
          </a:ln>
        </p:spPr>
        <p:txBody>
          <a:bodyPr wrap="square" rtlCol="0">
            <a:spAutoFit/>
          </a:bodyPr>
          <a:lstStyle/>
          <a:p>
            <a:pPr algn="ctr"/>
            <a:endParaRPr lang="en-US" sz="2000" dirty="0">
              <a:solidFill>
                <a:srgbClr val="FF0000"/>
              </a:solidFill>
            </a:endParaRPr>
          </a:p>
          <a:p>
            <a:pPr algn="ctr"/>
            <a:r>
              <a:rPr lang="en-US" sz="2000" dirty="0">
                <a:solidFill>
                  <a:srgbClr val="FF0000"/>
                </a:solidFill>
              </a:rPr>
              <a:t>(PROBLEM)</a:t>
            </a:r>
          </a:p>
          <a:p>
            <a:pPr algn="ctr"/>
            <a:endParaRPr lang="en-US" sz="2000" dirty="0">
              <a:solidFill>
                <a:srgbClr val="FF0000"/>
              </a:solidFill>
            </a:endParaRPr>
          </a:p>
        </p:txBody>
      </p:sp>
      <p:cxnSp>
        <p:nvCxnSpPr>
          <p:cNvPr id="24" name="Straight Arrow Connector 23">
            <a:extLst>
              <a:ext uri="{FF2B5EF4-FFF2-40B4-BE49-F238E27FC236}">
                <a16:creationId xmlns:a16="http://schemas.microsoft.com/office/drawing/2014/main" id="{47763919-3F1C-9A4E-B416-5C74607392C5}"/>
              </a:ext>
            </a:extLst>
          </p:cNvPr>
          <p:cNvCxnSpPr>
            <a:cxnSpLocks/>
          </p:cNvCxnSpPr>
          <p:nvPr/>
        </p:nvCxnSpPr>
        <p:spPr>
          <a:xfrm flipH="1">
            <a:off x="5764143" y="1817535"/>
            <a:ext cx="2277223"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C277770-6B82-214A-8956-EF187FE8C8C6}"/>
              </a:ext>
            </a:extLst>
          </p:cNvPr>
          <p:cNvSpPr txBox="1"/>
          <p:nvPr/>
        </p:nvSpPr>
        <p:spPr>
          <a:xfrm>
            <a:off x="219545" y="1333587"/>
            <a:ext cx="805029" cy="369332"/>
          </a:xfrm>
          <a:prstGeom prst="rect">
            <a:avLst/>
          </a:prstGeom>
          <a:noFill/>
          <a:ln w="28575">
            <a:solidFill>
              <a:srgbClr val="7030A0"/>
            </a:solidFill>
          </a:ln>
        </p:spPr>
        <p:txBody>
          <a:bodyPr wrap="none" rtlCol="0">
            <a:spAutoFit/>
          </a:bodyPr>
          <a:lstStyle/>
          <a:p>
            <a:r>
              <a:rPr lang="en-US" dirty="0"/>
              <a:t>@@@</a:t>
            </a:r>
          </a:p>
        </p:txBody>
      </p:sp>
      <p:cxnSp>
        <p:nvCxnSpPr>
          <p:cNvPr id="38" name="Straight Arrow Connector 37">
            <a:extLst>
              <a:ext uri="{FF2B5EF4-FFF2-40B4-BE49-F238E27FC236}">
                <a16:creationId xmlns:a16="http://schemas.microsoft.com/office/drawing/2014/main" id="{241DE82E-28AC-B14F-956B-C99AB190180B}"/>
              </a:ext>
            </a:extLst>
          </p:cNvPr>
          <p:cNvCxnSpPr>
            <a:cxnSpLocks/>
          </p:cNvCxnSpPr>
          <p:nvPr/>
        </p:nvCxnSpPr>
        <p:spPr>
          <a:xfrm>
            <a:off x="2205191" y="2138287"/>
            <a:ext cx="472336" cy="802972"/>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B57C21F-F296-D849-8085-6B59B12F9C18}"/>
              </a:ext>
            </a:extLst>
          </p:cNvPr>
          <p:cNvCxnSpPr>
            <a:cxnSpLocks/>
          </p:cNvCxnSpPr>
          <p:nvPr/>
        </p:nvCxnSpPr>
        <p:spPr>
          <a:xfrm>
            <a:off x="1155622" y="1586263"/>
            <a:ext cx="802259" cy="136384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594BE8A-D18C-CB40-BA85-7DADB4C9C80F}"/>
              </a:ext>
            </a:extLst>
          </p:cNvPr>
          <p:cNvSpPr txBox="1"/>
          <p:nvPr/>
        </p:nvSpPr>
        <p:spPr>
          <a:xfrm>
            <a:off x="659445" y="2683521"/>
            <a:ext cx="805029" cy="369332"/>
          </a:xfrm>
          <a:prstGeom prst="rect">
            <a:avLst/>
          </a:prstGeom>
          <a:noFill/>
          <a:ln w="28575">
            <a:solidFill>
              <a:srgbClr val="00B050"/>
            </a:solidFill>
          </a:ln>
        </p:spPr>
        <p:txBody>
          <a:bodyPr wrap="none" rtlCol="0">
            <a:spAutoFit/>
          </a:bodyPr>
          <a:lstStyle/>
          <a:p>
            <a:r>
              <a:rPr lang="en-US" dirty="0"/>
              <a:t>@@@</a:t>
            </a:r>
          </a:p>
        </p:txBody>
      </p:sp>
      <p:cxnSp>
        <p:nvCxnSpPr>
          <p:cNvPr id="41" name="Straight Arrow Connector 40">
            <a:extLst>
              <a:ext uri="{FF2B5EF4-FFF2-40B4-BE49-F238E27FC236}">
                <a16:creationId xmlns:a16="http://schemas.microsoft.com/office/drawing/2014/main" id="{6F626A6A-99F7-2A4C-BC4D-67FFF052E40B}"/>
              </a:ext>
            </a:extLst>
          </p:cNvPr>
          <p:cNvCxnSpPr>
            <a:cxnSpLocks/>
          </p:cNvCxnSpPr>
          <p:nvPr/>
        </p:nvCxnSpPr>
        <p:spPr>
          <a:xfrm flipH="1">
            <a:off x="2419045" y="4110774"/>
            <a:ext cx="1549189"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ED5C959-95AE-B542-90BC-078D363F94C8}"/>
              </a:ext>
            </a:extLst>
          </p:cNvPr>
          <p:cNvCxnSpPr>
            <a:cxnSpLocks/>
          </p:cNvCxnSpPr>
          <p:nvPr/>
        </p:nvCxnSpPr>
        <p:spPr>
          <a:xfrm>
            <a:off x="1024573" y="5020727"/>
            <a:ext cx="737282"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2B8D5A7-A8C3-2745-91D7-EA0C0491BA2F}"/>
              </a:ext>
            </a:extLst>
          </p:cNvPr>
          <p:cNvCxnSpPr>
            <a:cxnSpLocks/>
          </p:cNvCxnSpPr>
          <p:nvPr/>
        </p:nvCxnSpPr>
        <p:spPr>
          <a:xfrm flipH="1">
            <a:off x="5241473" y="4213626"/>
            <a:ext cx="2571749"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46AB5F5-6831-A543-91F7-FA476FD5BBC1}"/>
              </a:ext>
            </a:extLst>
          </p:cNvPr>
          <p:cNvCxnSpPr>
            <a:cxnSpLocks/>
          </p:cNvCxnSpPr>
          <p:nvPr/>
        </p:nvCxnSpPr>
        <p:spPr>
          <a:xfrm>
            <a:off x="2838946" y="5083320"/>
            <a:ext cx="1768316"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9474FD2-6DA3-1C47-9CFE-D3C3AD12463C}"/>
              </a:ext>
            </a:extLst>
          </p:cNvPr>
          <p:cNvCxnSpPr>
            <a:cxnSpLocks/>
          </p:cNvCxnSpPr>
          <p:nvPr/>
        </p:nvCxnSpPr>
        <p:spPr>
          <a:xfrm>
            <a:off x="4607263" y="2850381"/>
            <a:ext cx="1551519"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ABCB38C-FABC-4740-8301-49B7447A823B}"/>
              </a:ext>
            </a:extLst>
          </p:cNvPr>
          <p:cNvCxnSpPr>
            <a:cxnSpLocks/>
          </p:cNvCxnSpPr>
          <p:nvPr/>
        </p:nvCxnSpPr>
        <p:spPr>
          <a:xfrm flipH="1">
            <a:off x="2910876" y="2138287"/>
            <a:ext cx="1591539"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51733BF-DCF6-6946-9734-5DA00B141480}"/>
              </a:ext>
            </a:extLst>
          </p:cNvPr>
          <p:cNvCxnSpPr>
            <a:cxnSpLocks/>
          </p:cNvCxnSpPr>
          <p:nvPr/>
        </p:nvCxnSpPr>
        <p:spPr>
          <a:xfrm flipH="1">
            <a:off x="3573692" y="1539497"/>
            <a:ext cx="306622" cy="55607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2707F9EA-BF32-8C4A-917E-5C1514C333D5}"/>
              </a:ext>
            </a:extLst>
          </p:cNvPr>
          <p:cNvSpPr txBox="1"/>
          <p:nvPr/>
        </p:nvSpPr>
        <p:spPr>
          <a:xfrm>
            <a:off x="1614016" y="1705829"/>
            <a:ext cx="805029" cy="369332"/>
          </a:xfrm>
          <a:prstGeom prst="rect">
            <a:avLst/>
          </a:prstGeom>
          <a:noFill/>
          <a:ln w="28575">
            <a:solidFill>
              <a:srgbClr val="7030A0"/>
            </a:solidFill>
          </a:ln>
        </p:spPr>
        <p:txBody>
          <a:bodyPr wrap="none" rtlCol="0">
            <a:spAutoFit/>
          </a:bodyPr>
          <a:lstStyle/>
          <a:p>
            <a:r>
              <a:rPr lang="en-US" dirty="0"/>
              <a:t>@@@</a:t>
            </a:r>
          </a:p>
        </p:txBody>
      </p:sp>
      <p:sp>
        <p:nvSpPr>
          <p:cNvPr id="55" name="TextBox 54">
            <a:extLst>
              <a:ext uri="{FF2B5EF4-FFF2-40B4-BE49-F238E27FC236}">
                <a16:creationId xmlns:a16="http://schemas.microsoft.com/office/drawing/2014/main" id="{2AEFD5D1-9E80-114D-A9D4-AA4214124767}"/>
              </a:ext>
            </a:extLst>
          </p:cNvPr>
          <p:cNvSpPr txBox="1"/>
          <p:nvPr/>
        </p:nvSpPr>
        <p:spPr>
          <a:xfrm>
            <a:off x="3880315" y="1147432"/>
            <a:ext cx="805029" cy="369332"/>
          </a:xfrm>
          <a:prstGeom prst="rect">
            <a:avLst/>
          </a:prstGeom>
          <a:noFill/>
          <a:ln w="28575">
            <a:solidFill>
              <a:srgbClr val="7030A0"/>
            </a:solidFill>
          </a:ln>
        </p:spPr>
        <p:txBody>
          <a:bodyPr wrap="none" rtlCol="0">
            <a:spAutoFit/>
          </a:bodyPr>
          <a:lstStyle/>
          <a:p>
            <a:r>
              <a:rPr lang="en-US" dirty="0"/>
              <a:t>@@@</a:t>
            </a:r>
          </a:p>
        </p:txBody>
      </p:sp>
      <p:sp>
        <p:nvSpPr>
          <p:cNvPr id="56" name="TextBox 55">
            <a:extLst>
              <a:ext uri="{FF2B5EF4-FFF2-40B4-BE49-F238E27FC236}">
                <a16:creationId xmlns:a16="http://schemas.microsoft.com/office/drawing/2014/main" id="{2B0D99CC-3A07-9345-BCFE-453B6539E7AA}"/>
              </a:ext>
            </a:extLst>
          </p:cNvPr>
          <p:cNvSpPr txBox="1"/>
          <p:nvPr/>
        </p:nvSpPr>
        <p:spPr>
          <a:xfrm>
            <a:off x="4552373" y="1964679"/>
            <a:ext cx="805029" cy="369332"/>
          </a:xfrm>
          <a:prstGeom prst="rect">
            <a:avLst/>
          </a:prstGeom>
          <a:noFill/>
          <a:ln w="28575">
            <a:solidFill>
              <a:srgbClr val="00B050"/>
            </a:solidFill>
          </a:ln>
        </p:spPr>
        <p:txBody>
          <a:bodyPr wrap="none" rtlCol="0">
            <a:spAutoFit/>
          </a:bodyPr>
          <a:lstStyle/>
          <a:p>
            <a:r>
              <a:rPr lang="en-US" dirty="0"/>
              <a:t>@@@</a:t>
            </a:r>
          </a:p>
        </p:txBody>
      </p:sp>
      <p:sp>
        <p:nvSpPr>
          <p:cNvPr id="57" name="TextBox 56">
            <a:extLst>
              <a:ext uri="{FF2B5EF4-FFF2-40B4-BE49-F238E27FC236}">
                <a16:creationId xmlns:a16="http://schemas.microsoft.com/office/drawing/2014/main" id="{B24C271E-62ED-4D45-BD94-EB4F0501195D}"/>
              </a:ext>
            </a:extLst>
          </p:cNvPr>
          <p:cNvSpPr txBox="1"/>
          <p:nvPr/>
        </p:nvSpPr>
        <p:spPr>
          <a:xfrm>
            <a:off x="3747344" y="2654574"/>
            <a:ext cx="805029" cy="369332"/>
          </a:xfrm>
          <a:prstGeom prst="rect">
            <a:avLst/>
          </a:prstGeom>
          <a:noFill/>
          <a:ln w="28575">
            <a:solidFill>
              <a:srgbClr val="00B050"/>
            </a:solidFill>
          </a:ln>
        </p:spPr>
        <p:txBody>
          <a:bodyPr wrap="none" rtlCol="0">
            <a:spAutoFit/>
          </a:bodyPr>
          <a:lstStyle/>
          <a:p>
            <a:r>
              <a:rPr lang="en-US" dirty="0"/>
              <a:t>@@@</a:t>
            </a:r>
          </a:p>
        </p:txBody>
      </p:sp>
      <p:cxnSp>
        <p:nvCxnSpPr>
          <p:cNvPr id="58" name="Straight Arrow Connector 57">
            <a:extLst>
              <a:ext uri="{FF2B5EF4-FFF2-40B4-BE49-F238E27FC236}">
                <a16:creationId xmlns:a16="http://schemas.microsoft.com/office/drawing/2014/main" id="{8E13ABD2-E0A1-2842-AC71-72D3A8971AA6}"/>
              </a:ext>
            </a:extLst>
          </p:cNvPr>
          <p:cNvCxnSpPr>
            <a:cxnSpLocks/>
          </p:cNvCxnSpPr>
          <p:nvPr/>
        </p:nvCxnSpPr>
        <p:spPr>
          <a:xfrm flipV="1">
            <a:off x="5170011" y="2890275"/>
            <a:ext cx="291090" cy="52791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F4074345-F2D3-7745-B45B-B138BBE01C29}"/>
              </a:ext>
            </a:extLst>
          </p:cNvPr>
          <p:cNvSpPr txBox="1"/>
          <p:nvPr/>
        </p:nvSpPr>
        <p:spPr>
          <a:xfrm>
            <a:off x="4242267" y="3118057"/>
            <a:ext cx="805029" cy="369332"/>
          </a:xfrm>
          <a:prstGeom prst="rect">
            <a:avLst/>
          </a:prstGeom>
          <a:noFill/>
          <a:ln w="28575">
            <a:solidFill>
              <a:srgbClr val="7030A0"/>
            </a:solidFill>
          </a:ln>
        </p:spPr>
        <p:txBody>
          <a:bodyPr wrap="none" rtlCol="0">
            <a:spAutoFit/>
          </a:bodyPr>
          <a:lstStyle/>
          <a:p>
            <a:r>
              <a:rPr lang="en-US" dirty="0"/>
              <a:t>@@@</a:t>
            </a:r>
          </a:p>
        </p:txBody>
      </p:sp>
      <p:sp>
        <p:nvSpPr>
          <p:cNvPr id="61" name="TextBox 60">
            <a:extLst>
              <a:ext uri="{FF2B5EF4-FFF2-40B4-BE49-F238E27FC236}">
                <a16:creationId xmlns:a16="http://schemas.microsoft.com/office/drawing/2014/main" id="{E75AA754-2209-E943-A0AD-98DE2CE282AB}"/>
              </a:ext>
            </a:extLst>
          </p:cNvPr>
          <p:cNvSpPr txBox="1"/>
          <p:nvPr/>
        </p:nvSpPr>
        <p:spPr>
          <a:xfrm>
            <a:off x="8119428" y="1632869"/>
            <a:ext cx="805029" cy="369332"/>
          </a:xfrm>
          <a:prstGeom prst="rect">
            <a:avLst/>
          </a:prstGeom>
          <a:noFill/>
          <a:ln w="28575">
            <a:solidFill>
              <a:srgbClr val="00B050"/>
            </a:solidFill>
          </a:ln>
        </p:spPr>
        <p:txBody>
          <a:bodyPr wrap="none" rtlCol="0">
            <a:spAutoFit/>
          </a:bodyPr>
          <a:lstStyle/>
          <a:p>
            <a:r>
              <a:rPr lang="en-US" dirty="0"/>
              <a:t>@@@</a:t>
            </a:r>
          </a:p>
        </p:txBody>
      </p:sp>
      <p:cxnSp>
        <p:nvCxnSpPr>
          <p:cNvPr id="62" name="Straight Arrow Connector 61">
            <a:extLst>
              <a:ext uri="{FF2B5EF4-FFF2-40B4-BE49-F238E27FC236}">
                <a16:creationId xmlns:a16="http://schemas.microsoft.com/office/drawing/2014/main" id="{A2B651D5-0939-F04A-AF8C-792215DD1CBE}"/>
              </a:ext>
            </a:extLst>
          </p:cNvPr>
          <p:cNvCxnSpPr>
            <a:cxnSpLocks/>
          </p:cNvCxnSpPr>
          <p:nvPr/>
        </p:nvCxnSpPr>
        <p:spPr>
          <a:xfrm flipH="1">
            <a:off x="6279004" y="1261457"/>
            <a:ext cx="306622" cy="55607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8C12C9F-B04C-0A4D-917B-5FBDD40EEBB8}"/>
              </a:ext>
            </a:extLst>
          </p:cNvPr>
          <p:cNvCxnSpPr>
            <a:cxnSpLocks/>
          </p:cNvCxnSpPr>
          <p:nvPr/>
        </p:nvCxnSpPr>
        <p:spPr>
          <a:xfrm flipH="1">
            <a:off x="7306893" y="1065183"/>
            <a:ext cx="414847" cy="75235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50AAC2D5-0D9C-A34F-BCD6-0D8B58E14358}"/>
              </a:ext>
            </a:extLst>
          </p:cNvPr>
          <p:cNvSpPr txBox="1"/>
          <p:nvPr/>
        </p:nvSpPr>
        <p:spPr>
          <a:xfrm>
            <a:off x="7716913" y="679533"/>
            <a:ext cx="805029" cy="369332"/>
          </a:xfrm>
          <a:prstGeom prst="rect">
            <a:avLst/>
          </a:prstGeom>
          <a:noFill/>
          <a:ln w="28575">
            <a:solidFill>
              <a:srgbClr val="7030A0"/>
            </a:solidFill>
          </a:ln>
        </p:spPr>
        <p:txBody>
          <a:bodyPr wrap="none" rtlCol="0">
            <a:spAutoFit/>
          </a:bodyPr>
          <a:lstStyle/>
          <a:p>
            <a:r>
              <a:rPr lang="en-US" dirty="0"/>
              <a:t>@@@</a:t>
            </a:r>
          </a:p>
        </p:txBody>
      </p:sp>
      <p:sp>
        <p:nvSpPr>
          <p:cNvPr id="66" name="TextBox 65">
            <a:extLst>
              <a:ext uri="{FF2B5EF4-FFF2-40B4-BE49-F238E27FC236}">
                <a16:creationId xmlns:a16="http://schemas.microsoft.com/office/drawing/2014/main" id="{D2FD60DF-E6B7-B544-817C-9232DB561A00}"/>
              </a:ext>
            </a:extLst>
          </p:cNvPr>
          <p:cNvSpPr txBox="1"/>
          <p:nvPr/>
        </p:nvSpPr>
        <p:spPr>
          <a:xfrm>
            <a:off x="6557256" y="855989"/>
            <a:ext cx="805029" cy="369332"/>
          </a:xfrm>
          <a:prstGeom prst="rect">
            <a:avLst/>
          </a:prstGeom>
          <a:noFill/>
          <a:ln w="28575">
            <a:solidFill>
              <a:srgbClr val="7030A0"/>
            </a:solidFill>
          </a:ln>
        </p:spPr>
        <p:txBody>
          <a:bodyPr wrap="none" rtlCol="0">
            <a:spAutoFit/>
          </a:bodyPr>
          <a:lstStyle/>
          <a:p>
            <a:r>
              <a:rPr lang="en-US" dirty="0"/>
              <a:t>@@@</a:t>
            </a:r>
          </a:p>
        </p:txBody>
      </p:sp>
      <p:cxnSp>
        <p:nvCxnSpPr>
          <p:cNvPr id="67" name="Straight Arrow Connector 66">
            <a:extLst>
              <a:ext uri="{FF2B5EF4-FFF2-40B4-BE49-F238E27FC236}">
                <a16:creationId xmlns:a16="http://schemas.microsoft.com/office/drawing/2014/main" id="{DD6AFD99-3694-0548-89F4-D504D7E12433}"/>
              </a:ext>
            </a:extLst>
          </p:cNvPr>
          <p:cNvCxnSpPr>
            <a:cxnSpLocks/>
          </p:cNvCxnSpPr>
          <p:nvPr/>
        </p:nvCxnSpPr>
        <p:spPr>
          <a:xfrm flipV="1">
            <a:off x="3456253" y="5115782"/>
            <a:ext cx="291090" cy="52791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E850DCC-38E6-0F4E-9B08-57CB4B48D9DA}"/>
              </a:ext>
            </a:extLst>
          </p:cNvPr>
          <p:cNvSpPr txBox="1"/>
          <p:nvPr/>
        </p:nvSpPr>
        <p:spPr>
          <a:xfrm>
            <a:off x="111982" y="4836061"/>
            <a:ext cx="805029" cy="369332"/>
          </a:xfrm>
          <a:prstGeom prst="rect">
            <a:avLst/>
          </a:prstGeom>
          <a:noFill/>
          <a:ln w="28575">
            <a:solidFill>
              <a:srgbClr val="00B050"/>
            </a:solidFill>
          </a:ln>
        </p:spPr>
        <p:txBody>
          <a:bodyPr wrap="none" rtlCol="0">
            <a:spAutoFit/>
          </a:bodyPr>
          <a:lstStyle/>
          <a:p>
            <a:r>
              <a:rPr lang="en-US" dirty="0"/>
              <a:t>@@@</a:t>
            </a:r>
          </a:p>
        </p:txBody>
      </p:sp>
      <p:cxnSp>
        <p:nvCxnSpPr>
          <p:cNvPr id="77" name="Straight Arrow Connector 76">
            <a:extLst>
              <a:ext uri="{FF2B5EF4-FFF2-40B4-BE49-F238E27FC236}">
                <a16:creationId xmlns:a16="http://schemas.microsoft.com/office/drawing/2014/main" id="{1FB6BC72-CFA4-994E-A048-67CE28C1847D}"/>
              </a:ext>
            </a:extLst>
          </p:cNvPr>
          <p:cNvCxnSpPr>
            <a:cxnSpLocks/>
          </p:cNvCxnSpPr>
          <p:nvPr/>
        </p:nvCxnSpPr>
        <p:spPr>
          <a:xfrm flipH="1" flipV="1">
            <a:off x="2940739" y="4156273"/>
            <a:ext cx="316055" cy="53729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64E96CB5-F574-A84F-9A25-1A992755DEE0}"/>
              </a:ext>
            </a:extLst>
          </p:cNvPr>
          <p:cNvSpPr txBox="1"/>
          <p:nvPr/>
        </p:nvSpPr>
        <p:spPr>
          <a:xfrm>
            <a:off x="4066169" y="3931339"/>
            <a:ext cx="805029" cy="369332"/>
          </a:xfrm>
          <a:prstGeom prst="rect">
            <a:avLst/>
          </a:prstGeom>
          <a:noFill/>
          <a:ln w="28575">
            <a:solidFill>
              <a:srgbClr val="00B050"/>
            </a:solidFill>
          </a:ln>
        </p:spPr>
        <p:txBody>
          <a:bodyPr wrap="none" rtlCol="0">
            <a:spAutoFit/>
          </a:bodyPr>
          <a:lstStyle/>
          <a:p>
            <a:r>
              <a:rPr lang="en-US" dirty="0"/>
              <a:t>@@@</a:t>
            </a:r>
          </a:p>
        </p:txBody>
      </p:sp>
      <p:sp>
        <p:nvSpPr>
          <p:cNvPr id="80" name="TextBox 79">
            <a:extLst>
              <a:ext uri="{FF2B5EF4-FFF2-40B4-BE49-F238E27FC236}">
                <a16:creationId xmlns:a16="http://schemas.microsoft.com/office/drawing/2014/main" id="{7B50AE97-6DA1-A442-9733-427253B801E7}"/>
              </a:ext>
            </a:extLst>
          </p:cNvPr>
          <p:cNvSpPr txBox="1"/>
          <p:nvPr/>
        </p:nvSpPr>
        <p:spPr>
          <a:xfrm>
            <a:off x="3305673" y="4505758"/>
            <a:ext cx="805029" cy="369332"/>
          </a:xfrm>
          <a:prstGeom prst="rect">
            <a:avLst/>
          </a:prstGeom>
          <a:noFill/>
          <a:ln w="28575">
            <a:solidFill>
              <a:srgbClr val="7030A0"/>
            </a:solidFill>
          </a:ln>
        </p:spPr>
        <p:txBody>
          <a:bodyPr wrap="none" rtlCol="0">
            <a:spAutoFit/>
          </a:bodyPr>
          <a:lstStyle/>
          <a:p>
            <a:r>
              <a:rPr lang="en-US" dirty="0"/>
              <a:t>@@@</a:t>
            </a:r>
          </a:p>
        </p:txBody>
      </p:sp>
      <p:sp>
        <p:nvSpPr>
          <p:cNvPr id="81" name="TextBox 80">
            <a:extLst>
              <a:ext uri="{FF2B5EF4-FFF2-40B4-BE49-F238E27FC236}">
                <a16:creationId xmlns:a16="http://schemas.microsoft.com/office/drawing/2014/main" id="{28541E50-2EDA-8843-A1F5-6FF98A948F19}"/>
              </a:ext>
            </a:extLst>
          </p:cNvPr>
          <p:cNvSpPr txBox="1"/>
          <p:nvPr/>
        </p:nvSpPr>
        <p:spPr>
          <a:xfrm>
            <a:off x="1990144" y="4865854"/>
            <a:ext cx="805029" cy="369332"/>
          </a:xfrm>
          <a:prstGeom prst="rect">
            <a:avLst/>
          </a:prstGeom>
          <a:noFill/>
          <a:ln w="28575">
            <a:solidFill>
              <a:srgbClr val="00B050"/>
            </a:solidFill>
          </a:ln>
        </p:spPr>
        <p:txBody>
          <a:bodyPr wrap="none" rtlCol="0">
            <a:spAutoFit/>
          </a:bodyPr>
          <a:lstStyle/>
          <a:p>
            <a:r>
              <a:rPr lang="en-US" dirty="0"/>
              <a:t>@@@</a:t>
            </a:r>
          </a:p>
        </p:txBody>
      </p:sp>
      <p:sp>
        <p:nvSpPr>
          <p:cNvPr id="82" name="TextBox 81">
            <a:extLst>
              <a:ext uri="{FF2B5EF4-FFF2-40B4-BE49-F238E27FC236}">
                <a16:creationId xmlns:a16="http://schemas.microsoft.com/office/drawing/2014/main" id="{204D7D5D-81E2-2040-BC08-8453587FB3C8}"/>
              </a:ext>
            </a:extLst>
          </p:cNvPr>
          <p:cNvSpPr txBox="1"/>
          <p:nvPr/>
        </p:nvSpPr>
        <p:spPr>
          <a:xfrm>
            <a:off x="2675460" y="5681304"/>
            <a:ext cx="805029" cy="369332"/>
          </a:xfrm>
          <a:prstGeom prst="rect">
            <a:avLst/>
          </a:prstGeom>
          <a:noFill/>
          <a:ln w="28575">
            <a:solidFill>
              <a:srgbClr val="7030A0"/>
            </a:solidFill>
          </a:ln>
        </p:spPr>
        <p:txBody>
          <a:bodyPr wrap="none" rtlCol="0">
            <a:spAutoFit/>
          </a:bodyPr>
          <a:lstStyle/>
          <a:p>
            <a:r>
              <a:rPr lang="en-US" dirty="0"/>
              <a:t>@@@</a:t>
            </a:r>
          </a:p>
        </p:txBody>
      </p:sp>
      <p:cxnSp>
        <p:nvCxnSpPr>
          <p:cNvPr id="83" name="Straight Arrow Connector 82">
            <a:extLst>
              <a:ext uri="{FF2B5EF4-FFF2-40B4-BE49-F238E27FC236}">
                <a16:creationId xmlns:a16="http://schemas.microsoft.com/office/drawing/2014/main" id="{6FA51448-5CDF-5E4C-ACA7-D3D0C01F150F}"/>
              </a:ext>
            </a:extLst>
          </p:cNvPr>
          <p:cNvCxnSpPr>
            <a:cxnSpLocks/>
          </p:cNvCxnSpPr>
          <p:nvPr/>
        </p:nvCxnSpPr>
        <p:spPr>
          <a:xfrm flipH="1" flipV="1">
            <a:off x="5754503" y="4258002"/>
            <a:ext cx="316055" cy="53729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78BBE24A-B6F1-C649-A974-B745C0E66857}"/>
              </a:ext>
            </a:extLst>
          </p:cNvPr>
          <p:cNvCxnSpPr>
            <a:cxnSpLocks/>
          </p:cNvCxnSpPr>
          <p:nvPr/>
        </p:nvCxnSpPr>
        <p:spPr>
          <a:xfrm flipH="1" flipV="1">
            <a:off x="6801742" y="4258527"/>
            <a:ext cx="316055" cy="53729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35C3A5C-5FA2-EC47-9DF5-617F98C79BBF}"/>
              </a:ext>
            </a:extLst>
          </p:cNvPr>
          <p:cNvSpPr txBox="1"/>
          <p:nvPr/>
        </p:nvSpPr>
        <p:spPr>
          <a:xfrm>
            <a:off x="7852903" y="4109875"/>
            <a:ext cx="805029" cy="369332"/>
          </a:xfrm>
          <a:prstGeom prst="rect">
            <a:avLst/>
          </a:prstGeom>
          <a:noFill/>
          <a:ln w="28575">
            <a:solidFill>
              <a:srgbClr val="00B050"/>
            </a:solidFill>
          </a:ln>
        </p:spPr>
        <p:txBody>
          <a:bodyPr wrap="none" rtlCol="0">
            <a:spAutoFit/>
          </a:bodyPr>
          <a:lstStyle/>
          <a:p>
            <a:r>
              <a:rPr lang="en-US" dirty="0"/>
              <a:t>@@@</a:t>
            </a:r>
          </a:p>
        </p:txBody>
      </p:sp>
      <p:sp>
        <p:nvSpPr>
          <p:cNvPr id="87" name="TextBox 86">
            <a:extLst>
              <a:ext uri="{FF2B5EF4-FFF2-40B4-BE49-F238E27FC236}">
                <a16:creationId xmlns:a16="http://schemas.microsoft.com/office/drawing/2014/main" id="{09BFE20C-62B7-2E41-85EE-57BFB6065BAF}"/>
              </a:ext>
            </a:extLst>
          </p:cNvPr>
          <p:cNvSpPr txBox="1"/>
          <p:nvPr/>
        </p:nvSpPr>
        <p:spPr>
          <a:xfrm>
            <a:off x="5706829" y="4898654"/>
            <a:ext cx="805029" cy="369332"/>
          </a:xfrm>
          <a:prstGeom prst="rect">
            <a:avLst/>
          </a:prstGeom>
          <a:noFill/>
          <a:ln w="28575">
            <a:solidFill>
              <a:srgbClr val="7030A0"/>
            </a:solidFill>
          </a:ln>
        </p:spPr>
        <p:txBody>
          <a:bodyPr wrap="none" rtlCol="0">
            <a:spAutoFit/>
          </a:bodyPr>
          <a:lstStyle/>
          <a:p>
            <a:r>
              <a:rPr lang="en-US" dirty="0"/>
              <a:t>@@@</a:t>
            </a:r>
          </a:p>
        </p:txBody>
      </p:sp>
      <p:sp>
        <p:nvSpPr>
          <p:cNvPr id="88" name="TextBox 87">
            <a:extLst>
              <a:ext uri="{FF2B5EF4-FFF2-40B4-BE49-F238E27FC236}">
                <a16:creationId xmlns:a16="http://schemas.microsoft.com/office/drawing/2014/main" id="{885BA07E-5F02-C543-B900-092E0058E615}"/>
              </a:ext>
            </a:extLst>
          </p:cNvPr>
          <p:cNvSpPr txBox="1"/>
          <p:nvPr/>
        </p:nvSpPr>
        <p:spPr>
          <a:xfrm>
            <a:off x="6843636" y="4873634"/>
            <a:ext cx="805029" cy="369332"/>
          </a:xfrm>
          <a:prstGeom prst="rect">
            <a:avLst/>
          </a:prstGeom>
          <a:noFill/>
          <a:ln w="28575">
            <a:solidFill>
              <a:srgbClr val="7030A0"/>
            </a:solidFill>
          </a:ln>
        </p:spPr>
        <p:txBody>
          <a:bodyPr wrap="none" rtlCol="0">
            <a:spAutoFit/>
          </a:bodyPr>
          <a:lstStyle/>
          <a:p>
            <a:r>
              <a:rPr lang="en-US" dirty="0"/>
              <a:t>@@@</a:t>
            </a:r>
          </a:p>
        </p:txBody>
      </p:sp>
    </p:spTree>
    <p:extLst>
      <p:ext uri="{BB962C8B-B14F-4D97-AF65-F5344CB8AC3E}">
        <p14:creationId xmlns:p14="http://schemas.microsoft.com/office/powerpoint/2010/main" val="37631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AA2433-59B8-F342-922C-7A8FABD8B749}"/>
              </a:ext>
            </a:extLst>
          </p:cNvPr>
          <p:cNvSpPr/>
          <p:nvPr/>
        </p:nvSpPr>
        <p:spPr>
          <a:xfrm>
            <a:off x="71717" y="2877670"/>
            <a:ext cx="1846729" cy="130884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ysClr val="windowText" lastClr="000000"/>
                </a:solidFill>
              </a:rPr>
              <a:t>PROBLEM</a:t>
            </a:r>
          </a:p>
        </p:txBody>
      </p:sp>
      <p:sp>
        <p:nvSpPr>
          <p:cNvPr id="5" name="Rectangle 4">
            <a:extLst>
              <a:ext uri="{FF2B5EF4-FFF2-40B4-BE49-F238E27FC236}">
                <a16:creationId xmlns:a16="http://schemas.microsoft.com/office/drawing/2014/main" id="{21DEBFBE-568C-5B4D-9A1B-359B9DE6E59C}"/>
              </a:ext>
            </a:extLst>
          </p:cNvPr>
          <p:cNvSpPr/>
          <p:nvPr/>
        </p:nvSpPr>
        <p:spPr>
          <a:xfrm>
            <a:off x="2303928" y="609598"/>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(Action)</a:t>
            </a:r>
          </a:p>
        </p:txBody>
      </p:sp>
      <p:sp>
        <p:nvSpPr>
          <p:cNvPr id="6" name="Rectangle 5">
            <a:extLst>
              <a:ext uri="{FF2B5EF4-FFF2-40B4-BE49-F238E27FC236}">
                <a16:creationId xmlns:a16="http://schemas.microsoft.com/office/drawing/2014/main" id="{646C6F80-E689-6345-84E0-0628F7EAFABA}"/>
              </a:ext>
            </a:extLst>
          </p:cNvPr>
          <p:cNvSpPr/>
          <p:nvPr/>
        </p:nvSpPr>
        <p:spPr>
          <a:xfrm>
            <a:off x="2303929" y="2182905"/>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p>
        </p:txBody>
      </p:sp>
      <p:sp>
        <p:nvSpPr>
          <p:cNvPr id="7" name="Rectangle 6">
            <a:extLst>
              <a:ext uri="{FF2B5EF4-FFF2-40B4-BE49-F238E27FC236}">
                <a16:creationId xmlns:a16="http://schemas.microsoft.com/office/drawing/2014/main" id="{9089DC6A-E937-0C4C-AEBD-A0B4E82812DF}"/>
              </a:ext>
            </a:extLst>
          </p:cNvPr>
          <p:cNvSpPr/>
          <p:nvPr/>
        </p:nvSpPr>
        <p:spPr>
          <a:xfrm>
            <a:off x="2303929" y="3756212"/>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p>
        </p:txBody>
      </p:sp>
      <p:sp>
        <p:nvSpPr>
          <p:cNvPr id="8" name="Rectangle 7">
            <a:extLst>
              <a:ext uri="{FF2B5EF4-FFF2-40B4-BE49-F238E27FC236}">
                <a16:creationId xmlns:a16="http://schemas.microsoft.com/office/drawing/2014/main" id="{C2C238FA-93D8-4147-BE70-BD3A6C3282FA}"/>
              </a:ext>
            </a:extLst>
          </p:cNvPr>
          <p:cNvSpPr/>
          <p:nvPr/>
        </p:nvSpPr>
        <p:spPr>
          <a:xfrm>
            <a:off x="2303928" y="5329519"/>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p>
        </p:txBody>
      </p:sp>
      <p:sp>
        <p:nvSpPr>
          <p:cNvPr id="9" name="Rectangle 8">
            <a:extLst>
              <a:ext uri="{FF2B5EF4-FFF2-40B4-BE49-F238E27FC236}">
                <a16:creationId xmlns:a16="http://schemas.microsoft.com/office/drawing/2014/main" id="{0A5BE045-8525-1844-92B3-0544E9285EF9}"/>
              </a:ext>
            </a:extLst>
          </p:cNvPr>
          <p:cNvSpPr/>
          <p:nvPr/>
        </p:nvSpPr>
        <p:spPr>
          <a:xfrm>
            <a:off x="4728879" y="609598"/>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(Action)</a:t>
            </a:r>
          </a:p>
        </p:txBody>
      </p:sp>
      <p:sp>
        <p:nvSpPr>
          <p:cNvPr id="10" name="Rectangle 9">
            <a:extLst>
              <a:ext uri="{FF2B5EF4-FFF2-40B4-BE49-F238E27FC236}">
                <a16:creationId xmlns:a16="http://schemas.microsoft.com/office/drawing/2014/main" id="{E093113B-8636-7347-9527-EDB8D59E0249}"/>
              </a:ext>
            </a:extLst>
          </p:cNvPr>
          <p:cNvSpPr/>
          <p:nvPr/>
        </p:nvSpPr>
        <p:spPr>
          <a:xfrm>
            <a:off x="4728880" y="2182905"/>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endParaRPr lang="en-US" dirty="0"/>
          </a:p>
        </p:txBody>
      </p:sp>
      <p:sp>
        <p:nvSpPr>
          <p:cNvPr id="11" name="Rectangle 10">
            <a:extLst>
              <a:ext uri="{FF2B5EF4-FFF2-40B4-BE49-F238E27FC236}">
                <a16:creationId xmlns:a16="http://schemas.microsoft.com/office/drawing/2014/main" id="{F58BC734-3457-0840-A4A9-D40FC311D864}"/>
              </a:ext>
            </a:extLst>
          </p:cNvPr>
          <p:cNvSpPr/>
          <p:nvPr/>
        </p:nvSpPr>
        <p:spPr>
          <a:xfrm>
            <a:off x="4728880" y="3756212"/>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endParaRPr lang="en-US" dirty="0"/>
          </a:p>
        </p:txBody>
      </p:sp>
      <p:sp>
        <p:nvSpPr>
          <p:cNvPr id="12" name="Rectangle 11">
            <a:extLst>
              <a:ext uri="{FF2B5EF4-FFF2-40B4-BE49-F238E27FC236}">
                <a16:creationId xmlns:a16="http://schemas.microsoft.com/office/drawing/2014/main" id="{BBB55511-2563-5946-887B-351DD602E52E}"/>
              </a:ext>
            </a:extLst>
          </p:cNvPr>
          <p:cNvSpPr/>
          <p:nvPr/>
        </p:nvSpPr>
        <p:spPr>
          <a:xfrm>
            <a:off x="4728879" y="5329519"/>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endParaRPr lang="en-US" dirty="0"/>
          </a:p>
        </p:txBody>
      </p:sp>
      <p:sp>
        <p:nvSpPr>
          <p:cNvPr id="13" name="Rectangle 12">
            <a:extLst>
              <a:ext uri="{FF2B5EF4-FFF2-40B4-BE49-F238E27FC236}">
                <a16:creationId xmlns:a16="http://schemas.microsoft.com/office/drawing/2014/main" id="{F40C858E-979F-F14B-826A-FE60FAEFE082}"/>
              </a:ext>
            </a:extLst>
          </p:cNvPr>
          <p:cNvSpPr/>
          <p:nvPr/>
        </p:nvSpPr>
        <p:spPr>
          <a:xfrm>
            <a:off x="7055221" y="609598"/>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(Action)</a:t>
            </a:r>
            <a:endParaRPr lang="en-US" dirty="0"/>
          </a:p>
        </p:txBody>
      </p:sp>
      <p:sp>
        <p:nvSpPr>
          <p:cNvPr id="14" name="Rectangle 13">
            <a:extLst>
              <a:ext uri="{FF2B5EF4-FFF2-40B4-BE49-F238E27FC236}">
                <a16:creationId xmlns:a16="http://schemas.microsoft.com/office/drawing/2014/main" id="{372B7CB3-A23F-AA4D-AD53-AB8C31D4EB70}"/>
              </a:ext>
            </a:extLst>
          </p:cNvPr>
          <p:cNvSpPr/>
          <p:nvPr/>
        </p:nvSpPr>
        <p:spPr>
          <a:xfrm>
            <a:off x="7055221" y="5329519"/>
            <a:ext cx="1918447" cy="1120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(Condition)</a:t>
            </a:r>
            <a:endParaRPr lang="en-US" dirty="0"/>
          </a:p>
        </p:txBody>
      </p:sp>
      <p:cxnSp>
        <p:nvCxnSpPr>
          <p:cNvPr id="16" name="Straight Arrow Connector 15">
            <a:extLst>
              <a:ext uri="{FF2B5EF4-FFF2-40B4-BE49-F238E27FC236}">
                <a16:creationId xmlns:a16="http://schemas.microsoft.com/office/drawing/2014/main" id="{94F661EB-96F1-AD4C-941B-F84CE0F29195}"/>
              </a:ext>
            </a:extLst>
          </p:cNvPr>
          <p:cNvCxnSpPr>
            <a:cxnSpLocks/>
            <a:stCxn id="4" idx="0"/>
            <a:endCxn id="5" idx="1"/>
          </p:cNvCxnSpPr>
          <p:nvPr/>
        </p:nvCxnSpPr>
        <p:spPr>
          <a:xfrm flipV="1">
            <a:off x="995082" y="1169892"/>
            <a:ext cx="1308846" cy="1707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E7B1474-5C9D-2246-96A4-FA614EF9FA65}"/>
              </a:ext>
            </a:extLst>
          </p:cNvPr>
          <p:cNvCxnSpPr>
            <a:cxnSpLocks/>
            <a:stCxn id="4" idx="2"/>
            <a:endCxn id="8" idx="1"/>
          </p:cNvCxnSpPr>
          <p:nvPr/>
        </p:nvCxnSpPr>
        <p:spPr>
          <a:xfrm>
            <a:off x="995082" y="4186517"/>
            <a:ext cx="1308846" cy="17032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2419212-168C-6348-91B3-8FADFCC4FC62}"/>
              </a:ext>
            </a:extLst>
          </p:cNvPr>
          <p:cNvCxnSpPr>
            <a:cxnSpLocks/>
            <a:stCxn id="4" idx="3"/>
            <a:endCxn id="6" idx="1"/>
          </p:cNvCxnSpPr>
          <p:nvPr/>
        </p:nvCxnSpPr>
        <p:spPr>
          <a:xfrm flipV="1">
            <a:off x="1918446" y="2743199"/>
            <a:ext cx="385483" cy="788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FBE037E-3C3E-504A-B108-34D32A008D6F}"/>
              </a:ext>
            </a:extLst>
          </p:cNvPr>
          <p:cNvCxnSpPr>
            <a:cxnSpLocks/>
            <a:stCxn id="4" idx="3"/>
            <a:endCxn id="7" idx="1"/>
          </p:cNvCxnSpPr>
          <p:nvPr/>
        </p:nvCxnSpPr>
        <p:spPr>
          <a:xfrm>
            <a:off x="1918446" y="3532094"/>
            <a:ext cx="385483" cy="784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C09E494-7391-7446-AFEB-DBA5E77CBEF9}"/>
              </a:ext>
            </a:extLst>
          </p:cNvPr>
          <p:cNvCxnSpPr>
            <a:cxnSpLocks/>
            <a:stCxn id="5" idx="3"/>
            <a:endCxn id="9" idx="1"/>
          </p:cNvCxnSpPr>
          <p:nvPr/>
        </p:nvCxnSpPr>
        <p:spPr>
          <a:xfrm>
            <a:off x="4222375" y="1169892"/>
            <a:ext cx="506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81494D2-C150-6043-B049-5C5D6B0EE535}"/>
              </a:ext>
            </a:extLst>
          </p:cNvPr>
          <p:cNvCxnSpPr>
            <a:cxnSpLocks/>
            <a:stCxn id="6" idx="3"/>
            <a:endCxn id="10" idx="1"/>
          </p:cNvCxnSpPr>
          <p:nvPr/>
        </p:nvCxnSpPr>
        <p:spPr>
          <a:xfrm>
            <a:off x="4222376" y="2743199"/>
            <a:ext cx="506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E9FBA81-79B3-2A46-A96F-03675ED7577A}"/>
              </a:ext>
            </a:extLst>
          </p:cNvPr>
          <p:cNvCxnSpPr>
            <a:cxnSpLocks/>
            <a:stCxn id="7" idx="3"/>
            <a:endCxn id="11" idx="1"/>
          </p:cNvCxnSpPr>
          <p:nvPr/>
        </p:nvCxnSpPr>
        <p:spPr>
          <a:xfrm>
            <a:off x="4222376" y="4316506"/>
            <a:ext cx="506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526A2A3-F26D-B34D-AFF5-2871782EF3A5}"/>
              </a:ext>
            </a:extLst>
          </p:cNvPr>
          <p:cNvCxnSpPr>
            <a:stCxn id="8" idx="3"/>
            <a:endCxn id="12" idx="1"/>
          </p:cNvCxnSpPr>
          <p:nvPr/>
        </p:nvCxnSpPr>
        <p:spPr>
          <a:xfrm>
            <a:off x="4222375" y="5889813"/>
            <a:ext cx="506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CA7C76D-7F5F-5F4F-A8D1-B348B4214F73}"/>
              </a:ext>
            </a:extLst>
          </p:cNvPr>
          <p:cNvCxnSpPr>
            <a:stCxn id="9" idx="3"/>
            <a:endCxn id="13" idx="1"/>
          </p:cNvCxnSpPr>
          <p:nvPr/>
        </p:nvCxnSpPr>
        <p:spPr>
          <a:xfrm>
            <a:off x="6647326" y="1169892"/>
            <a:ext cx="407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F3FCFA4-129C-0F40-8C2D-60B7793F509A}"/>
              </a:ext>
            </a:extLst>
          </p:cNvPr>
          <p:cNvCxnSpPr>
            <a:stCxn id="12" idx="3"/>
            <a:endCxn id="14" idx="1"/>
          </p:cNvCxnSpPr>
          <p:nvPr/>
        </p:nvCxnSpPr>
        <p:spPr>
          <a:xfrm>
            <a:off x="6647326" y="5889813"/>
            <a:ext cx="407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DCE1495-44FB-D443-BCCE-1EB984233782}"/>
              </a:ext>
            </a:extLst>
          </p:cNvPr>
          <p:cNvSpPr txBox="1"/>
          <p:nvPr/>
        </p:nvSpPr>
        <p:spPr>
          <a:xfrm>
            <a:off x="4063199" y="205152"/>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46" name="TextBox 45">
            <a:extLst>
              <a:ext uri="{FF2B5EF4-FFF2-40B4-BE49-F238E27FC236}">
                <a16:creationId xmlns:a16="http://schemas.microsoft.com/office/drawing/2014/main" id="{776730EB-C1FF-F543-A109-A00105C8B9DB}"/>
              </a:ext>
            </a:extLst>
          </p:cNvPr>
          <p:cNvSpPr txBox="1"/>
          <p:nvPr/>
        </p:nvSpPr>
        <p:spPr>
          <a:xfrm>
            <a:off x="4081129" y="1842244"/>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47" name="TextBox 46">
            <a:extLst>
              <a:ext uri="{FF2B5EF4-FFF2-40B4-BE49-F238E27FC236}">
                <a16:creationId xmlns:a16="http://schemas.microsoft.com/office/drawing/2014/main" id="{A7CAB0BF-15E7-EB4C-993D-47752178B99A}"/>
              </a:ext>
            </a:extLst>
          </p:cNvPr>
          <p:cNvSpPr txBox="1"/>
          <p:nvPr/>
        </p:nvSpPr>
        <p:spPr>
          <a:xfrm>
            <a:off x="4092282" y="3415550"/>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48" name="TextBox 47">
            <a:extLst>
              <a:ext uri="{FF2B5EF4-FFF2-40B4-BE49-F238E27FC236}">
                <a16:creationId xmlns:a16="http://schemas.microsoft.com/office/drawing/2014/main" id="{169052AA-1DC4-C846-B16B-3D6294A29D58}"/>
              </a:ext>
            </a:extLst>
          </p:cNvPr>
          <p:cNvSpPr txBox="1"/>
          <p:nvPr/>
        </p:nvSpPr>
        <p:spPr>
          <a:xfrm>
            <a:off x="4134920" y="5038165"/>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49" name="TextBox 48">
            <a:extLst>
              <a:ext uri="{FF2B5EF4-FFF2-40B4-BE49-F238E27FC236}">
                <a16:creationId xmlns:a16="http://schemas.microsoft.com/office/drawing/2014/main" id="{0CB5B8C5-2A4C-214F-910C-4A7EE704D3C9}"/>
              </a:ext>
            </a:extLst>
          </p:cNvPr>
          <p:cNvSpPr txBox="1"/>
          <p:nvPr/>
        </p:nvSpPr>
        <p:spPr>
          <a:xfrm>
            <a:off x="752905" y="1734664"/>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0" name="TextBox 49">
            <a:extLst>
              <a:ext uri="{FF2B5EF4-FFF2-40B4-BE49-F238E27FC236}">
                <a16:creationId xmlns:a16="http://schemas.microsoft.com/office/drawing/2014/main" id="{389A5458-8D8D-204F-9E79-580C75C864A8}"/>
              </a:ext>
            </a:extLst>
          </p:cNvPr>
          <p:cNvSpPr txBox="1"/>
          <p:nvPr/>
        </p:nvSpPr>
        <p:spPr>
          <a:xfrm>
            <a:off x="752905" y="5038165"/>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1" name="TextBox 50">
            <a:extLst>
              <a:ext uri="{FF2B5EF4-FFF2-40B4-BE49-F238E27FC236}">
                <a16:creationId xmlns:a16="http://schemas.microsoft.com/office/drawing/2014/main" id="{641AC14C-10EA-D141-B607-EA313E811ED4}"/>
              </a:ext>
            </a:extLst>
          </p:cNvPr>
          <p:cNvSpPr txBox="1"/>
          <p:nvPr/>
        </p:nvSpPr>
        <p:spPr>
          <a:xfrm>
            <a:off x="1557512" y="2280480"/>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2" name="TextBox 51">
            <a:extLst>
              <a:ext uri="{FF2B5EF4-FFF2-40B4-BE49-F238E27FC236}">
                <a16:creationId xmlns:a16="http://schemas.microsoft.com/office/drawing/2014/main" id="{A16A97A7-915B-934A-9605-64B2D51BD715}"/>
              </a:ext>
            </a:extLst>
          </p:cNvPr>
          <p:cNvSpPr txBox="1"/>
          <p:nvPr/>
        </p:nvSpPr>
        <p:spPr>
          <a:xfrm>
            <a:off x="1557512" y="4186517"/>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3" name="TextBox 52">
            <a:extLst>
              <a:ext uri="{FF2B5EF4-FFF2-40B4-BE49-F238E27FC236}">
                <a16:creationId xmlns:a16="http://schemas.microsoft.com/office/drawing/2014/main" id="{29D1BAFB-FA33-9546-A11D-3D5BFB152ACE}"/>
              </a:ext>
            </a:extLst>
          </p:cNvPr>
          <p:cNvSpPr txBox="1"/>
          <p:nvPr/>
        </p:nvSpPr>
        <p:spPr>
          <a:xfrm>
            <a:off x="6456773" y="205152"/>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4" name="TextBox 53">
            <a:extLst>
              <a:ext uri="{FF2B5EF4-FFF2-40B4-BE49-F238E27FC236}">
                <a16:creationId xmlns:a16="http://schemas.microsoft.com/office/drawing/2014/main" id="{16753318-3115-064C-9D45-6BC76D3F659A}"/>
              </a:ext>
            </a:extLst>
          </p:cNvPr>
          <p:cNvSpPr txBox="1"/>
          <p:nvPr/>
        </p:nvSpPr>
        <p:spPr>
          <a:xfrm>
            <a:off x="6456773" y="5038165"/>
            <a:ext cx="788999" cy="584775"/>
          </a:xfrm>
          <a:prstGeom prst="rect">
            <a:avLst/>
          </a:prstGeom>
          <a:noFill/>
        </p:spPr>
        <p:txBody>
          <a:bodyPr wrap="none" rtlCol="0">
            <a:spAutoFit/>
          </a:bodyPr>
          <a:lstStyle/>
          <a:p>
            <a:pPr algn="ctr"/>
            <a:r>
              <a:rPr lang="en-US" sz="1600" dirty="0"/>
              <a:t>Caused</a:t>
            </a:r>
          </a:p>
          <a:p>
            <a:pPr algn="ctr"/>
            <a:r>
              <a:rPr lang="en-US" sz="1600" dirty="0"/>
              <a:t>by</a:t>
            </a:r>
          </a:p>
        </p:txBody>
      </p:sp>
      <p:sp>
        <p:nvSpPr>
          <p:cNvPr id="55" name="TextBox 54">
            <a:extLst>
              <a:ext uri="{FF2B5EF4-FFF2-40B4-BE49-F238E27FC236}">
                <a16:creationId xmlns:a16="http://schemas.microsoft.com/office/drawing/2014/main" id="{33D1AFEE-EB21-1C4A-8337-EAB14C8CCC5B}"/>
              </a:ext>
            </a:extLst>
          </p:cNvPr>
          <p:cNvSpPr txBox="1"/>
          <p:nvPr/>
        </p:nvSpPr>
        <p:spPr>
          <a:xfrm>
            <a:off x="7055221" y="3055039"/>
            <a:ext cx="1948995" cy="954107"/>
          </a:xfrm>
          <a:prstGeom prst="rect">
            <a:avLst/>
          </a:prstGeom>
          <a:noFill/>
        </p:spPr>
        <p:txBody>
          <a:bodyPr wrap="none" rtlCol="0">
            <a:spAutoFit/>
          </a:bodyPr>
          <a:lstStyle/>
          <a:p>
            <a:r>
              <a:rPr lang="en-US" sz="2800" dirty="0">
                <a:solidFill>
                  <a:srgbClr val="FF0000"/>
                </a:solidFill>
              </a:rPr>
              <a:t>(EDIT TO FIT</a:t>
            </a:r>
          </a:p>
          <a:p>
            <a:r>
              <a:rPr lang="en-US" sz="2800" dirty="0">
                <a:solidFill>
                  <a:srgbClr val="FF0000"/>
                </a:solidFill>
              </a:rPr>
              <a:t>YOUR CASE)</a:t>
            </a:r>
          </a:p>
        </p:txBody>
      </p:sp>
    </p:spTree>
    <p:extLst>
      <p:ext uri="{BB962C8B-B14F-4D97-AF65-F5344CB8AC3E}">
        <p14:creationId xmlns:p14="http://schemas.microsoft.com/office/powerpoint/2010/main" val="1658326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02C9FBC-69CE-984B-8C6E-843B65DCEC83}"/>
              </a:ext>
            </a:extLst>
          </p:cNvPr>
          <p:cNvGraphicFramePr>
            <a:graphicFrameLocks noGrp="1"/>
          </p:cNvGraphicFramePr>
          <p:nvPr>
            <p:extLst>
              <p:ext uri="{D42A27DB-BD31-4B8C-83A1-F6EECF244321}">
                <p14:modId xmlns:p14="http://schemas.microsoft.com/office/powerpoint/2010/main" val="927656348"/>
              </p:ext>
            </p:extLst>
          </p:nvPr>
        </p:nvGraphicFramePr>
        <p:xfrm>
          <a:off x="248770" y="1179980"/>
          <a:ext cx="8754036" cy="4143711"/>
        </p:xfrm>
        <a:graphic>
          <a:graphicData uri="http://schemas.openxmlformats.org/drawingml/2006/table">
            <a:tbl>
              <a:tblPr firstRow="1" bandRow="1">
                <a:tableStyleId>{2D5ABB26-0587-4C30-8999-92F81FD0307C}</a:tableStyleId>
              </a:tblPr>
              <a:tblGrid>
                <a:gridCol w="2918012">
                  <a:extLst>
                    <a:ext uri="{9D8B030D-6E8A-4147-A177-3AD203B41FA5}">
                      <a16:colId xmlns:a16="http://schemas.microsoft.com/office/drawing/2014/main" val="1827286899"/>
                    </a:ext>
                  </a:extLst>
                </a:gridCol>
                <a:gridCol w="2918012">
                  <a:extLst>
                    <a:ext uri="{9D8B030D-6E8A-4147-A177-3AD203B41FA5}">
                      <a16:colId xmlns:a16="http://schemas.microsoft.com/office/drawing/2014/main" val="699302729"/>
                    </a:ext>
                  </a:extLst>
                </a:gridCol>
                <a:gridCol w="2918012">
                  <a:extLst>
                    <a:ext uri="{9D8B030D-6E8A-4147-A177-3AD203B41FA5}">
                      <a16:colId xmlns:a16="http://schemas.microsoft.com/office/drawing/2014/main" val="3589180783"/>
                    </a:ext>
                  </a:extLst>
                </a:gridCol>
              </a:tblGrid>
              <a:tr h="1956547">
                <a:tc>
                  <a:txBody>
                    <a:bodyPr/>
                    <a:lstStyle/>
                    <a:p>
                      <a:r>
                        <a:rPr lang="en-US" sz="1400" b="1" u="sng" dirty="0"/>
                        <a:t>Human Factors (People)</a:t>
                      </a:r>
                    </a:p>
                    <a:p>
                      <a:pPr marL="285750" indent="-285750">
                        <a:buFont typeface="Arial" panose="020B0604020202020204" pitchFamily="34" charset="0"/>
                        <a:buChar char="•"/>
                      </a:pPr>
                      <a:r>
                        <a:rPr lang="en-US" sz="1400" b="0" u="none" dirty="0"/>
                        <a:t>Staffing</a:t>
                      </a:r>
                    </a:p>
                    <a:p>
                      <a:pPr marL="285750" indent="-285750">
                        <a:buFont typeface="Arial" panose="020B0604020202020204" pitchFamily="34" charset="0"/>
                        <a:buChar char="•"/>
                      </a:pPr>
                      <a:r>
                        <a:rPr lang="en-US" sz="1400" b="0" u="none" dirty="0"/>
                        <a:t>Scheduling</a:t>
                      </a:r>
                    </a:p>
                    <a:p>
                      <a:pPr marL="285750" indent="-285750">
                        <a:buFont typeface="Arial" panose="020B0604020202020204" pitchFamily="34" charset="0"/>
                        <a:buChar char="•"/>
                      </a:pPr>
                      <a:r>
                        <a:rPr lang="en-US" sz="1400" b="0" u="none" dirty="0"/>
                        <a:t>Orientation/training</a:t>
                      </a:r>
                    </a:p>
                    <a:p>
                      <a:pPr marL="285750" indent="-285750">
                        <a:buFont typeface="Arial" panose="020B0604020202020204" pitchFamily="34" charset="0"/>
                        <a:buChar char="•"/>
                      </a:pPr>
                      <a:r>
                        <a:rPr lang="en-US" sz="1400" b="0" u="none" dirty="0"/>
                        <a:t>Competency assessment</a:t>
                      </a:r>
                    </a:p>
                    <a:p>
                      <a:pPr marL="285750" indent="-285750">
                        <a:buFont typeface="Arial" panose="020B0604020202020204" pitchFamily="34" charset="0"/>
                        <a:buChar char="•"/>
                      </a:pPr>
                      <a:r>
                        <a:rPr lang="en-US" sz="1400" b="0" u="none" dirty="0"/>
                        <a:t>Supervision</a:t>
                      </a:r>
                    </a:p>
                    <a:p>
                      <a:pPr marL="285750" indent="-285750">
                        <a:buFont typeface="Arial" panose="020B0604020202020204" pitchFamily="34" charset="0"/>
                        <a:buChar char="•"/>
                      </a:pPr>
                      <a:r>
                        <a:rPr lang="en-US" sz="1400" b="0" u="none" dirty="0"/>
                        <a:t>Qualification/requirements</a:t>
                      </a:r>
                    </a:p>
                    <a:p>
                      <a:pPr marL="285750" indent="-285750">
                        <a:buFont typeface="Arial" panose="020B0604020202020204" pitchFamily="34" charset="0"/>
                        <a:buChar char="•"/>
                      </a:pPr>
                      <a:endParaRPr lang="en-US" sz="1400" b="0" u="none" dirty="0"/>
                    </a:p>
                  </a:txBody>
                  <a:tcPr marL="68580" marR="68580" marT="34290" marB="3429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400" b="1" u="sng" dirty="0"/>
                        <a:t>Equipment Factors</a:t>
                      </a:r>
                    </a:p>
                    <a:p>
                      <a:pPr marL="285750" indent="-285750">
                        <a:buFont typeface="Arial" panose="020B0604020202020204" pitchFamily="34" charset="0"/>
                        <a:buChar char="•"/>
                      </a:pPr>
                      <a:r>
                        <a:rPr lang="en-US" sz="1400" b="0" u="none" dirty="0"/>
                        <a:t>Preventive maintenance (fail)</a:t>
                      </a:r>
                    </a:p>
                    <a:p>
                      <a:pPr marL="285750" indent="-285750">
                        <a:buFont typeface="Arial" panose="020B0604020202020204" pitchFamily="34" charset="0"/>
                        <a:buChar char="•"/>
                      </a:pPr>
                      <a:r>
                        <a:rPr lang="en-US" sz="1400" b="0" u="none" dirty="0"/>
                        <a:t>Equipment failure</a:t>
                      </a:r>
                    </a:p>
                    <a:p>
                      <a:pPr marL="285750" indent="-285750">
                        <a:buFont typeface="Arial" panose="020B0604020202020204" pitchFamily="34" charset="0"/>
                        <a:buChar char="•"/>
                      </a:pPr>
                      <a:r>
                        <a:rPr lang="en-US" sz="1400" b="0" u="none" dirty="0"/>
                        <a:t>Equipment availability</a:t>
                      </a:r>
                    </a:p>
                    <a:p>
                      <a:pPr marL="285750" indent="-285750">
                        <a:buFont typeface="Arial" panose="020B0604020202020204" pitchFamily="34" charset="0"/>
                        <a:buChar char="•"/>
                      </a:pPr>
                      <a:r>
                        <a:rPr lang="en-US" sz="1400" b="0" u="none" dirty="0"/>
                        <a:t>Defective equipment</a:t>
                      </a:r>
                    </a:p>
                    <a:p>
                      <a:pPr marL="285750" indent="-285750">
                        <a:buFont typeface="Arial" panose="020B0604020202020204" pitchFamily="34" charset="0"/>
                        <a:buChar char="•"/>
                      </a:pPr>
                      <a:r>
                        <a:rPr lang="en-US" sz="1400" b="0" u="none" dirty="0"/>
                        <a:t>User error (of equipment)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400" b="1" u="sng" dirty="0"/>
                        <a:t>Environmental Factors</a:t>
                      </a:r>
                    </a:p>
                    <a:p>
                      <a:pPr marL="285750" indent="-285750">
                        <a:buFont typeface="Arial" panose="020B0604020202020204" pitchFamily="34" charset="0"/>
                        <a:buChar char="•"/>
                      </a:pPr>
                      <a:r>
                        <a:rPr lang="en-US" sz="1400" b="0" u="none" dirty="0"/>
                        <a:t>Physical (location, space, </a:t>
                      </a:r>
                      <a:r>
                        <a:rPr lang="en-US" sz="1400" b="0" u="none" dirty="0" err="1"/>
                        <a:t>etc</a:t>
                      </a:r>
                      <a:r>
                        <a:rPr lang="en-US" sz="1400" b="0" u="none" dirty="0"/>
                        <a:t>)</a:t>
                      </a:r>
                    </a:p>
                    <a:p>
                      <a:pPr marL="285750" indent="-285750">
                        <a:buFont typeface="Arial" panose="020B0604020202020204" pitchFamily="34" charset="0"/>
                        <a:buChar char="•"/>
                      </a:pPr>
                      <a:r>
                        <a:rPr lang="en-US" sz="1400" b="0" u="none" dirty="0"/>
                        <a:t>Cultural</a:t>
                      </a:r>
                    </a:p>
                    <a:p>
                      <a:pPr marL="285750" indent="-285750">
                        <a:buFont typeface="Arial" panose="020B0604020202020204" pitchFamily="34" charset="0"/>
                        <a:buChar char="•"/>
                      </a:pPr>
                      <a:r>
                        <a:rPr lang="en-US" sz="1400" b="0" u="none" dirty="0"/>
                        <a:t>Uncontrollable external event</a:t>
                      </a:r>
                    </a:p>
                    <a:p>
                      <a:pPr marL="285750" indent="-285750">
                        <a:buFont typeface="Arial" panose="020B0604020202020204" pitchFamily="34" charset="0"/>
                        <a:buChar char="•"/>
                      </a:pPr>
                      <a:r>
                        <a:rPr lang="en-US" sz="1400" b="0" u="none" dirty="0"/>
                        <a:t>Environmental risks</a:t>
                      </a:r>
                    </a:p>
                    <a:p>
                      <a:pPr marL="285750" indent="-285750">
                        <a:buFont typeface="Arial" panose="020B0604020202020204" pitchFamily="34" charset="0"/>
                        <a:buChar char="•"/>
                      </a:pPr>
                      <a:r>
                        <a:rPr lang="en-US" sz="1400" b="0" u="none" dirty="0"/>
                        <a:t>Quality control (fail)</a:t>
                      </a:r>
                    </a:p>
                    <a:p>
                      <a:pPr marL="285750" indent="-285750">
                        <a:buFont typeface="Arial" panose="020B0604020202020204" pitchFamily="34" charset="0"/>
                        <a:buChar char="•"/>
                      </a:pPr>
                      <a:r>
                        <a:rPr lang="en-US" sz="1400" b="0" u="none" dirty="0"/>
                        <a:t>Safety/security/utility, HAZMAT (fail)</a:t>
                      </a:r>
                    </a:p>
                    <a:p>
                      <a:pPr marL="285750" indent="-285750">
                        <a:buFont typeface="Arial" panose="020B0604020202020204" pitchFamily="34" charset="0"/>
                        <a:buChar char="•"/>
                      </a:pPr>
                      <a:r>
                        <a:rPr lang="en-US" sz="1400" b="0" u="none" dirty="0"/>
                        <a:t>Emergency preparedness (fail)</a:t>
                      </a:r>
                    </a:p>
                  </a:txBody>
                  <a:tcPr marL="68580" marR="68580" marT="34290" marB="3429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997744"/>
                  </a:ext>
                </a:extLst>
              </a:tr>
              <a:tr h="2154891">
                <a:tc>
                  <a:txBody>
                    <a:bodyPr/>
                    <a:lstStyle/>
                    <a:p>
                      <a:r>
                        <a:rPr lang="en-US" sz="1400" b="1" u="sng" dirty="0"/>
                        <a:t>Information Factors</a:t>
                      </a:r>
                      <a:endParaRPr lang="en-US" sz="1400" b="0" u="none" dirty="0"/>
                    </a:p>
                    <a:p>
                      <a:pPr marL="285750" indent="-285750">
                        <a:buFont typeface="Arial" panose="020B0604020202020204" pitchFamily="34" charset="0"/>
                        <a:buChar char="•"/>
                      </a:pPr>
                      <a:r>
                        <a:rPr lang="en-US" sz="1400" b="0" u="none" dirty="0"/>
                        <a:t>Accurate and thorough data (lack of)</a:t>
                      </a:r>
                    </a:p>
                    <a:p>
                      <a:pPr marL="285750" indent="-285750">
                        <a:buFont typeface="Arial" panose="020B0604020202020204" pitchFamily="34" charset="0"/>
                        <a:buChar char="•"/>
                      </a:pPr>
                      <a:r>
                        <a:rPr lang="en-US" sz="1400" b="0" u="none" dirty="0"/>
                        <a:t>Available data (lack of)</a:t>
                      </a:r>
                    </a:p>
                    <a:p>
                      <a:pPr marL="285750" indent="-285750">
                        <a:buFont typeface="Arial" panose="020B0604020202020204" pitchFamily="34" charset="0"/>
                        <a:buChar char="•"/>
                      </a:pPr>
                      <a:r>
                        <a:rPr lang="en-US" sz="1400" b="0" u="none" dirty="0"/>
                        <a:t>Clear data (lack of)</a:t>
                      </a:r>
                    </a:p>
                    <a:p>
                      <a:pPr marL="285750" indent="-285750">
                        <a:buFont typeface="Arial" panose="020B0604020202020204" pitchFamily="34" charset="0"/>
                        <a:buChar char="•"/>
                      </a:pPr>
                      <a:r>
                        <a:rPr lang="en-US" sz="1400" b="0" u="none" dirty="0"/>
                        <a:t>Technology (lack of)</a:t>
                      </a:r>
                      <a:endParaRPr lang="en-US" sz="1400" b="1" u="sng" dirty="0"/>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400" b="1" u="sng" dirty="0"/>
                        <a:t>Communication Factors</a:t>
                      </a:r>
                    </a:p>
                    <a:p>
                      <a:pPr marL="285750" indent="-285750">
                        <a:buFont typeface="Arial" panose="020B0604020202020204" pitchFamily="34" charset="0"/>
                        <a:buChar char="•"/>
                      </a:pPr>
                      <a:r>
                        <a:rPr lang="en-US" sz="1400" b="0" u="none" dirty="0"/>
                        <a:t>Among/between team members</a:t>
                      </a:r>
                    </a:p>
                    <a:p>
                      <a:pPr marL="285750" indent="-285750">
                        <a:buFont typeface="Arial" panose="020B0604020202020204" pitchFamily="34" charset="0"/>
                        <a:buChar char="•"/>
                      </a:pPr>
                      <a:r>
                        <a:rPr lang="en-US" sz="1400" b="0" u="none" dirty="0"/>
                        <a:t>Between staff and patient/family</a:t>
                      </a:r>
                    </a:p>
                    <a:p>
                      <a:pPr marL="285750" indent="-285750">
                        <a:buFont typeface="Arial" panose="020B0604020202020204" pitchFamily="34" charset="0"/>
                        <a:buChar char="•"/>
                      </a:pPr>
                      <a:r>
                        <a:rPr lang="en-US" sz="1400" b="0" u="none" dirty="0"/>
                        <a:t>Between levels of care</a:t>
                      </a:r>
                    </a:p>
                    <a:p>
                      <a:pPr marL="285750" indent="-285750">
                        <a:buFont typeface="Arial" panose="020B0604020202020204" pitchFamily="34" charset="0"/>
                        <a:buChar char="•"/>
                      </a:pPr>
                      <a:r>
                        <a:rPr lang="en-US" sz="1400" b="0" u="none" dirty="0"/>
                        <a:t>Between inpatient/outpatient</a:t>
                      </a:r>
                    </a:p>
                    <a:p>
                      <a:pPr marL="285750" indent="-285750">
                        <a:buFont typeface="Arial" panose="020B0604020202020204" pitchFamily="34" charset="0"/>
                        <a:buChar char="•"/>
                      </a:pPr>
                      <a:r>
                        <a:rPr lang="en-US" sz="1400" b="0" u="none" dirty="0"/>
                        <a:t>Between facilities (transfers)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400" b="1" u="sng" dirty="0"/>
                        <a:t>Policy/Procedure (Process)</a:t>
                      </a:r>
                      <a:endParaRPr lang="en-US" sz="1400" b="0" u="none" dirty="0"/>
                    </a:p>
                    <a:p>
                      <a:pPr marL="285750" indent="-285750">
                        <a:buFont typeface="Arial" panose="020B0604020202020204" pitchFamily="34" charset="0"/>
                        <a:buChar char="•"/>
                      </a:pPr>
                      <a:r>
                        <a:rPr lang="en-US" sz="1400" b="0" u="none" dirty="0"/>
                        <a:t>Assessment, reassessment monitoring (fail)</a:t>
                      </a:r>
                    </a:p>
                    <a:p>
                      <a:pPr marL="285750" indent="-285750">
                        <a:buFont typeface="Arial" panose="020B0604020202020204" pitchFamily="34" charset="0"/>
                        <a:buChar char="•"/>
                      </a:pPr>
                      <a:r>
                        <a:rPr lang="en-US" sz="1400" b="0" u="none" dirty="0"/>
                        <a:t>Care planning (fail)</a:t>
                      </a:r>
                    </a:p>
                    <a:p>
                      <a:pPr marL="285750" indent="-285750">
                        <a:buFont typeface="Arial" panose="020B0604020202020204" pitchFamily="34" charset="0"/>
                        <a:buChar char="•"/>
                      </a:pPr>
                      <a:r>
                        <a:rPr lang="en-US" sz="1400" b="0" u="none" dirty="0"/>
                        <a:t>Patient/family education (fail)</a:t>
                      </a:r>
                    </a:p>
                    <a:p>
                      <a:pPr marL="285750" indent="-285750">
                        <a:buFont typeface="Arial" panose="020B0604020202020204" pitchFamily="34" charset="0"/>
                        <a:buChar char="•"/>
                      </a:pPr>
                      <a:r>
                        <a:rPr lang="en-US" sz="1400" b="0" u="none" dirty="0"/>
                        <a:t>Care and treatment/protocols (lack of or fail)</a:t>
                      </a:r>
                    </a:p>
                    <a:p>
                      <a:pPr marL="285750" indent="-285750">
                        <a:buFont typeface="Arial" panose="020B0604020202020204" pitchFamily="34" charset="0"/>
                        <a:buChar char="•"/>
                      </a:pPr>
                      <a:r>
                        <a:rPr lang="en-US" sz="1400" b="0" u="none" dirty="0"/>
                        <a:t>Patient identification (fail)</a:t>
                      </a:r>
                    </a:p>
                    <a:p>
                      <a:pPr marL="285750" indent="-285750">
                        <a:buFont typeface="Arial" panose="020B0604020202020204" pitchFamily="34" charset="0"/>
                        <a:buChar char="•"/>
                      </a:pPr>
                      <a:r>
                        <a:rPr lang="en-US" sz="1400" b="0" u="none" dirty="0"/>
                        <a:t>Patient observation (fail)</a:t>
                      </a:r>
                      <a:endParaRPr lang="en-US" sz="1400" b="1" u="sng" dirty="0"/>
                    </a:p>
                  </a:txBody>
                  <a:tcPr marL="68580" marR="68580" marT="34290" marB="342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47479519"/>
                  </a:ext>
                </a:extLst>
              </a:tr>
            </a:tbl>
          </a:graphicData>
        </a:graphic>
      </p:graphicFrame>
    </p:spTree>
    <p:extLst>
      <p:ext uri="{BB962C8B-B14F-4D97-AF65-F5344CB8AC3E}">
        <p14:creationId xmlns:p14="http://schemas.microsoft.com/office/powerpoint/2010/main" val="1993169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CEEE-FA7F-994F-8763-9B326EA869EA}"/>
              </a:ext>
            </a:extLst>
          </p:cNvPr>
          <p:cNvSpPr>
            <a:spLocks noGrp="1"/>
          </p:cNvSpPr>
          <p:nvPr>
            <p:ph type="title"/>
          </p:nvPr>
        </p:nvSpPr>
        <p:spPr>
          <a:xfrm>
            <a:off x="664509" y="2920067"/>
            <a:ext cx="7886700" cy="1325563"/>
          </a:xfrm>
        </p:spPr>
        <p:txBody>
          <a:bodyPr/>
          <a:lstStyle/>
          <a:p>
            <a:r>
              <a:rPr lang="en-US" dirty="0"/>
              <a:t>Helpful Slides…</a:t>
            </a:r>
          </a:p>
        </p:txBody>
      </p:sp>
    </p:spTree>
    <p:extLst>
      <p:ext uri="{BB962C8B-B14F-4D97-AF65-F5344CB8AC3E}">
        <p14:creationId xmlns:p14="http://schemas.microsoft.com/office/powerpoint/2010/main" val="169042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Privacy Policy</a:t>
            </a:r>
          </a:p>
        </p:txBody>
      </p:sp>
      <p:sp>
        <p:nvSpPr>
          <p:cNvPr id="3" name="Content Placeholder 2"/>
          <p:cNvSpPr>
            <a:spLocks noGrp="1"/>
          </p:cNvSpPr>
          <p:nvPr>
            <p:ph idx="1"/>
          </p:nvPr>
        </p:nvSpPr>
        <p:spPr/>
        <p:txBody>
          <a:bodyPr>
            <a:normAutofit/>
          </a:bodyPr>
          <a:lstStyle/>
          <a:p>
            <a:pPr marL="0" indent="0">
              <a:buNone/>
            </a:pPr>
            <a:r>
              <a:rPr lang="en-US" dirty="0"/>
              <a:t>The content of this conference is privileged and confidential with protection under CA Evidence Code 1157 and Federal Code USD 5705.</a:t>
            </a:r>
          </a:p>
          <a:p>
            <a:pPr marL="0" indent="0">
              <a:buNone/>
            </a:pPr>
            <a:endParaRPr lang="en-US" dirty="0"/>
          </a:p>
          <a:p>
            <a:pPr marL="0" indent="0">
              <a:buNone/>
            </a:pPr>
            <a:r>
              <a:rPr lang="en-US" dirty="0"/>
              <a:t>The details shared in this presentation are intended only for the targeted audience to which it is addressed. Any review, retransmission, dissemination, or other use based on this information by persons or entities other than the intended group is prohibited.</a:t>
            </a:r>
          </a:p>
        </p:txBody>
      </p:sp>
    </p:spTree>
    <p:extLst>
      <p:ext uri="{BB962C8B-B14F-4D97-AF65-F5344CB8AC3E}">
        <p14:creationId xmlns:p14="http://schemas.microsoft.com/office/powerpoint/2010/main" val="3542191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7" y="-1618"/>
            <a:ext cx="1408492" cy="1325563"/>
          </a:xfrm>
        </p:spPr>
        <p:txBody>
          <a:bodyPr/>
          <a:lstStyle/>
          <a:p>
            <a:r>
              <a:rPr lang="en-US" dirty="0"/>
              <a:t>Labs</a:t>
            </a:r>
          </a:p>
        </p:txBody>
      </p:sp>
      <p:sp>
        <p:nvSpPr>
          <p:cNvPr id="6" name="Content Placeholder 5"/>
          <p:cNvSpPr>
            <a:spLocks noGrp="1"/>
          </p:cNvSpPr>
          <p:nvPr>
            <p:ph sz="half" idx="1"/>
          </p:nvPr>
        </p:nvSpPr>
        <p:spPr>
          <a:xfrm>
            <a:off x="312927" y="4434140"/>
            <a:ext cx="2495367" cy="2312894"/>
          </a:xfrm>
        </p:spPr>
        <p:txBody>
          <a:bodyPr>
            <a:noAutofit/>
          </a:bodyPr>
          <a:lstStyle/>
          <a:p>
            <a:pPr>
              <a:buNone/>
            </a:pPr>
            <a:r>
              <a:rPr lang="en-US" sz="1800" dirty="0"/>
              <a:t>ABG:	pH / CO2 / O2</a:t>
            </a:r>
          </a:p>
          <a:p>
            <a:pPr>
              <a:buNone/>
            </a:pPr>
            <a:r>
              <a:rPr lang="en-US" sz="1800" dirty="0"/>
              <a:t>VBG:	pH / CO2 / O2</a:t>
            </a:r>
          </a:p>
          <a:p>
            <a:pPr>
              <a:buNone/>
            </a:pPr>
            <a:endParaRPr lang="en-US" sz="1800" dirty="0"/>
          </a:p>
          <a:p>
            <a:pPr>
              <a:buNone/>
            </a:pPr>
            <a:r>
              <a:rPr lang="en-US" sz="1800" dirty="0"/>
              <a:t>CPK	0</a:t>
            </a:r>
          </a:p>
          <a:p>
            <a:pPr>
              <a:buNone/>
            </a:pPr>
            <a:r>
              <a:rPr lang="en-US" sz="1800" dirty="0"/>
              <a:t>CK-MB	0</a:t>
            </a:r>
          </a:p>
          <a:p>
            <a:pPr>
              <a:buNone/>
            </a:pPr>
            <a:r>
              <a:rPr lang="en-US" sz="1800" dirty="0" err="1"/>
              <a:t>TnT</a:t>
            </a:r>
            <a:r>
              <a:rPr lang="en-US" sz="1800" dirty="0"/>
              <a:t>	0</a:t>
            </a:r>
          </a:p>
        </p:txBody>
      </p:sp>
      <p:sp>
        <p:nvSpPr>
          <p:cNvPr id="7" name="Content Placeholder 6"/>
          <p:cNvSpPr>
            <a:spLocks noGrp="1"/>
          </p:cNvSpPr>
          <p:nvPr>
            <p:ph sz="half" idx="2"/>
          </p:nvPr>
        </p:nvSpPr>
        <p:spPr>
          <a:xfrm>
            <a:off x="5827059" y="1295400"/>
            <a:ext cx="3316940" cy="5562600"/>
          </a:xfrm>
        </p:spPr>
        <p:txBody>
          <a:bodyPr>
            <a:noAutofit/>
          </a:bodyPr>
          <a:lstStyle/>
          <a:p>
            <a:pPr>
              <a:buNone/>
            </a:pPr>
            <a:r>
              <a:rPr lang="en-US" sz="1800" dirty="0"/>
              <a:t>ALT	0</a:t>
            </a:r>
          </a:p>
          <a:p>
            <a:pPr>
              <a:buNone/>
            </a:pPr>
            <a:r>
              <a:rPr lang="en-US" sz="1800" dirty="0"/>
              <a:t>AST	0</a:t>
            </a:r>
          </a:p>
          <a:p>
            <a:pPr>
              <a:buNone/>
            </a:pPr>
            <a:r>
              <a:rPr lang="en-US" sz="1800" dirty="0" err="1"/>
              <a:t>Alk</a:t>
            </a:r>
            <a:r>
              <a:rPr lang="en-US" sz="1800" dirty="0"/>
              <a:t> Ph	0</a:t>
            </a:r>
          </a:p>
          <a:p>
            <a:pPr>
              <a:buNone/>
            </a:pPr>
            <a:r>
              <a:rPr lang="en-US" sz="1800" dirty="0"/>
              <a:t>T </a:t>
            </a:r>
            <a:r>
              <a:rPr lang="en-US" sz="1800" dirty="0" err="1"/>
              <a:t>Bili</a:t>
            </a:r>
            <a:r>
              <a:rPr lang="en-US" sz="1800" dirty="0"/>
              <a:t>	0</a:t>
            </a:r>
          </a:p>
          <a:p>
            <a:pPr>
              <a:buNone/>
            </a:pPr>
            <a:r>
              <a:rPr lang="en-US" sz="1800" dirty="0"/>
              <a:t>D </a:t>
            </a:r>
            <a:r>
              <a:rPr lang="en-US" sz="1800" dirty="0" err="1"/>
              <a:t>Bili</a:t>
            </a:r>
            <a:r>
              <a:rPr lang="en-US" sz="1800" dirty="0"/>
              <a:t>	0</a:t>
            </a:r>
          </a:p>
          <a:p>
            <a:pPr>
              <a:buNone/>
            </a:pPr>
            <a:r>
              <a:rPr lang="en-US" sz="1800" dirty="0" err="1"/>
              <a:t>Albu</a:t>
            </a:r>
            <a:r>
              <a:rPr lang="en-US" sz="1800" dirty="0"/>
              <a:t>	0</a:t>
            </a:r>
          </a:p>
          <a:p>
            <a:pPr>
              <a:buNone/>
            </a:pPr>
            <a:endParaRPr lang="en-US" sz="1800" dirty="0"/>
          </a:p>
          <a:p>
            <a:pPr>
              <a:buNone/>
            </a:pPr>
            <a:r>
              <a:rPr lang="en-US" sz="1800" dirty="0"/>
              <a:t>UA:	(Significant for)</a:t>
            </a:r>
          </a:p>
          <a:p>
            <a:pPr>
              <a:buNone/>
            </a:pPr>
            <a:endParaRPr lang="en-US" sz="1800" dirty="0"/>
          </a:p>
          <a:p>
            <a:pPr>
              <a:buNone/>
            </a:pPr>
            <a:r>
              <a:rPr lang="en-US" sz="1800" dirty="0"/>
              <a:t>Lipase	0</a:t>
            </a:r>
          </a:p>
          <a:p>
            <a:pPr>
              <a:buNone/>
            </a:pPr>
            <a:r>
              <a:rPr lang="en-US" sz="1800" dirty="0"/>
              <a:t>Lactate	0</a:t>
            </a:r>
          </a:p>
          <a:p>
            <a:pPr>
              <a:buNone/>
            </a:pPr>
            <a:endParaRPr lang="en-US" sz="1800" dirty="0"/>
          </a:p>
          <a:p>
            <a:pPr>
              <a:buNone/>
            </a:pPr>
            <a:r>
              <a:rPr lang="en-US" sz="1800" dirty="0"/>
              <a:t>List any additional pertinent labs.</a:t>
            </a:r>
          </a:p>
          <a:p>
            <a:pPr>
              <a:buNone/>
            </a:pPr>
            <a:r>
              <a:rPr lang="en-US" sz="1800" dirty="0"/>
              <a:t>Feel free to delete any that were not used.</a:t>
            </a:r>
          </a:p>
        </p:txBody>
      </p:sp>
      <p:cxnSp>
        <p:nvCxnSpPr>
          <p:cNvPr id="33" name="Straight Connector 32"/>
          <p:cNvCxnSpPr>
            <a:cxnSpLocks/>
          </p:cNvCxnSpPr>
          <p:nvPr/>
        </p:nvCxnSpPr>
        <p:spPr>
          <a:xfrm>
            <a:off x="300462" y="1867920"/>
            <a:ext cx="21851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cxnSpLocks/>
          </p:cNvCxnSpPr>
          <p:nvPr/>
        </p:nvCxnSpPr>
        <p:spPr>
          <a:xfrm>
            <a:off x="1831234" y="1398084"/>
            <a:ext cx="0" cy="9396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12345" y="1344699"/>
            <a:ext cx="588623" cy="523220"/>
          </a:xfrm>
          <a:prstGeom prst="rect">
            <a:avLst/>
          </a:prstGeom>
          <a:noFill/>
        </p:spPr>
        <p:txBody>
          <a:bodyPr wrap="none" rtlCol="0">
            <a:spAutoFit/>
          </a:bodyPr>
          <a:lstStyle/>
          <a:p>
            <a:pPr algn="ctr"/>
            <a:r>
              <a:rPr lang="en-US" sz="2800" dirty="0"/>
              <a:t>Na</a:t>
            </a:r>
          </a:p>
        </p:txBody>
      </p:sp>
      <p:sp>
        <p:nvSpPr>
          <p:cNvPr id="37" name="TextBox 36"/>
          <p:cNvSpPr txBox="1"/>
          <p:nvPr/>
        </p:nvSpPr>
        <p:spPr>
          <a:xfrm>
            <a:off x="2628697" y="1549095"/>
            <a:ext cx="681597" cy="523220"/>
          </a:xfrm>
          <a:prstGeom prst="rect">
            <a:avLst/>
          </a:prstGeom>
          <a:noFill/>
        </p:spPr>
        <p:txBody>
          <a:bodyPr wrap="none" rtlCol="0">
            <a:spAutoFit/>
          </a:bodyPr>
          <a:lstStyle/>
          <a:p>
            <a:r>
              <a:rPr lang="en-US" sz="2800" dirty="0" err="1"/>
              <a:t>Glu</a:t>
            </a:r>
            <a:endParaRPr lang="en-US" sz="2800" dirty="0"/>
          </a:p>
        </p:txBody>
      </p:sp>
      <p:cxnSp>
        <p:nvCxnSpPr>
          <p:cNvPr id="38" name="Straight Connector 37"/>
          <p:cNvCxnSpPr>
            <a:cxnSpLocks/>
          </p:cNvCxnSpPr>
          <p:nvPr/>
        </p:nvCxnSpPr>
        <p:spPr>
          <a:xfrm flipV="1">
            <a:off x="2485658" y="1459130"/>
            <a:ext cx="408790" cy="4087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75862" y="1890690"/>
            <a:ext cx="609600" cy="523220"/>
          </a:xfrm>
          <a:prstGeom prst="rect">
            <a:avLst/>
          </a:prstGeom>
          <a:noFill/>
        </p:spPr>
        <p:txBody>
          <a:bodyPr wrap="square" rtlCol="0">
            <a:spAutoFit/>
          </a:bodyPr>
          <a:lstStyle/>
          <a:p>
            <a:pPr algn="ctr"/>
            <a:r>
              <a:rPr lang="en-US" sz="2800" dirty="0"/>
              <a:t>K</a:t>
            </a:r>
          </a:p>
        </p:txBody>
      </p:sp>
      <p:sp>
        <p:nvSpPr>
          <p:cNvPr id="41" name="TextBox 40"/>
          <p:cNvSpPr txBox="1"/>
          <p:nvPr/>
        </p:nvSpPr>
        <p:spPr>
          <a:xfrm>
            <a:off x="1755169" y="1313021"/>
            <a:ext cx="885510" cy="523220"/>
          </a:xfrm>
          <a:prstGeom prst="rect">
            <a:avLst/>
          </a:prstGeom>
          <a:noFill/>
        </p:spPr>
        <p:txBody>
          <a:bodyPr wrap="square" rtlCol="0">
            <a:spAutoFit/>
          </a:bodyPr>
          <a:lstStyle/>
          <a:p>
            <a:pPr algn="ctr"/>
            <a:r>
              <a:rPr lang="en-US" sz="2800" dirty="0"/>
              <a:t>BUN</a:t>
            </a:r>
          </a:p>
        </p:txBody>
      </p:sp>
      <p:sp>
        <p:nvSpPr>
          <p:cNvPr id="42" name="TextBox 41"/>
          <p:cNvSpPr txBox="1"/>
          <p:nvPr/>
        </p:nvSpPr>
        <p:spPr>
          <a:xfrm>
            <a:off x="1831234" y="1886531"/>
            <a:ext cx="685605" cy="523220"/>
          </a:xfrm>
          <a:prstGeom prst="rect">
            <a:avLst/>
          </a:prstGeom>
          <a:noFill/>
        </p:spPr>
        <p:txBody>
          <a:bodyPr wrap="square" rtlCol="0">
            <a:spAutoFit/>
          </a:bodyPr>
          <a:lstStyle/>
          <a:p>
            <a:pPr algn="ctr"/>
            <a:r>
              <a:rPr lang="en-US" sz="2800" dirty="0"/>
              <a:t>Cr</a:t>
            </a:r>
          </a:p>
        </p:txBody>
      </p:sp>
      <p:sp>
        <p:nvSpPr>
          <p:cNvPr id="43" name="TextBox 42"/>
          <p:cNvSpPr txBox="1"/>
          <p:nvPr/>
        </p:nvSpPr>
        <p:spPr>
          <a:xfrm>
            <a:off x="996220" y="1339713"/>
            <a:ext cx="762000" cy="523220"/>
          </a:xfrm>
          <a:prstGeom prst="rect">
            <a:avLst/>
          </a:prstGeom>
          <a:noFill/>
        </p:spPr>
        <p:txBody>
          <a:bodyPr wrap="square" rtlCol="0">
            <a:spAutoFit/>
          </a:bodyPr>
          <a:lstStyle/>
          <a:p>
            <a:pPr algn="ctr"/>
            <a:r>
              <a:rPr lang="en-US" sz="2800" dirty="0" err="1"/>
              <a:t>Cl</a:t>
            </a:r>
            <a:endParaRPr lang="en-US" sz="2800" dirty="0"/>
          </a:p>
        </p:txBody>
      </p:sp>
      <p:sp>
        <p:nvSpPr>
          <p:cNvPr id="44" name="TextBox 43"/>
          <p:cNvSpPr txBox="1"/>
          <p:nvPr/>
        </p:nvSpPr>
        <p:spPr>
          <a:xfrm>
            <a:off x="953772" y="1862593"/>
            <a:ext cx="973045" cy="523220"/>
          </a:xfrm>
          <a:prstGeom prst="rect">
            <a:avLst/>
          </a:prstGeom>
          <a:noFill/>
        </p:spPr>
        <p:txBody>
          <a:bodyPr wrap="square" rtlCol="0">
            <a:spAutoFit/>
          </a:bodyPr>
          <a:lstStyle/>
          <a:p>
            <a:pPr algn="ctr"/>
            <a:r>
              <a:rPr lang="en-US" sz="2800" dirty="0"/>
              <a:t>CO2</a:t>
            </a:r>
          </a:p>
        </p:txBody>
      </p:sp>
      <p:sp>
        <p:nvSpPr>
          <p:cNvPr id="46" name="TextBox 45"/>
          <p:cNvSpPr txBox="1"/>
          <p:nvPr/>
        </p:nvSpPr>
        <p:spPr>
          <a:xfrm>
            <a:off x="1615025" y="2928648"/>
            <a:ext cx="575799" cy="523220"/>
          </a:xfrm>
          <a:prstGeom prst="rect">
            <a:avLst/>
          </a:prstGeom>
          <a:noFill/>
        </p:spPr>
        <p:txBody>
          <a:bodyPr wrap="none" rtlCol="0">
            <a:spAutoFit/>
          </a:bodyPr>
          <a:lstStyle/>
          <a:p>
            <a:r>
              <a:rPr lang="en-US" sz="2800" dirty="0" err="1"/>
              <a:t>plt</a:t>
            </a:r>
            <a:endParaRPr lang="en-US" sz="2800" dirty="0"/>
          </a:p>
        </p:txBody>
      </p:sp>
      <p:sp>
        <p:nvSpPr>
          <p:cNvPr id="49" name="TextBox 48"/>
          <p:cNvSpPr txBox="1"/>
          <p:nvPr/>
        </p:nvSpPr>
        <p:spPr>
          <a:xfrm>
            <a:off x="996220" y="2453276"/>
            <a:ext cx="731290" cy="523220"/>
          </a:xfrm>
          <a:prstGeom prst="rect">
            <a:avLst/>
          </a:prstGeom>
          <a:noFill/>
        </p:spPr>
        <p:txBody>
          <a:bodyPr wrap="none" rtlCol="0">
            <a:spAutoFit/>
          </a:bodyPr>
          <a:lstStyle/>
          <a:p>
            <a:pPr algn="ctr"/>
            <a:r>
              <a:rPr lang="en-US" sz="2800" dirty="0" err="1"/>
              <a:t>hgb</a:t>
            </a:r>
            <a:endParaRPr lang="en-US" sz="2800" dirty="0"/>
          </a:p>
        </p:txBody>
      </p:sp>
      <p:sp>
        <p:nvSpPr>
          <p:cNvPr id="50" name="TextBox 49"/>
          <p:cNvSpPr txBox="1"/>
          <p:nvPr/>
        </p:nvSpPr>
        <p:spPr>
          <a:xfrm>
            <a:off x="1036431" y="3492706"/>
            <a:ext cx="778635" cy="523220"/>
          </a:xfrm>
          <a:prstGeom prst="rect">
            <a:avLst/>
          </a:prstGeom>
          <a:noFill/>
        </p:spPr>
        <p:txBody>
          <a:bodyPr wrap="square" rtlCol="0">
            <a:spAutoFit/>
          </a:bodyPr>
          <a:lstStyle/>
          <a:p>
            <a:pPr algn="ctr"/>
            <a:r>
              <a:rPr lang="en-US" sz="2800" dirty="0" err="1"/>
              <a:t>hct</a:t>
            </a:r>
            <a:endParaRPr lang="en-US" sz="2800" dirty="0"/>
          </a:p>
        </p:txBody>
      </p:sp>
      <p:sp>
        <p:nvSpPr>
          <p:cNvPr id="54" name="TextBox 53"/>
          <p:cNvSpPr txBox="1"/>
          <p:nvPr/>
        </p:nvSpPr>
        <p:spPr>
          <a:xfrm>
            <a:off x="213633" y="2949183"/>
            <a:ext cx="782587" cy="523220"/>
          </a:xfrm>
          <a:prstGeom prst="rect">
            <a:avLst/>
          </a:prstGeom>
          <a:noFill/>
        </p:spPr>
        <p:txBody>
          <a:bodyPr wrap="none" rtlCol="0">
            <a:spAutoFit/>
          </a:bodyPr>
          <a:lstStyle/>
          <a:p>
            <a:pPr algn="r"/>
            <a:r>
              <a:rPr lang="en-US" sz="2800" dirty="0" err="1"/>
              <a:t>wbc</a:t>
            </a:r>
            <a:endParaRPr lang="en-US" sz="2800" dirty="0"/>
          </a:p>
        </p:txBody>
      </p:sp>
      <p:sp>
        <p:nvSpPr>
          <p:cNvPr id="57" name="TextBox 56"/>
          <p:cNvSpPr txBox="1"/>
          <p:nvPr/>
        </p:nvSpPr>
        <p:spPr>
          <a:xfrm>
            <a:off x="3937493" y="2523210"/>
            <a:ext cx="1676400" cy="1938992"/>
          </a:xfrm>
          <a:prstGeom prst="rect">
            <a:avLst/>
          </a:prstGeom>
          <a:noFill/>
        </p:spPr>
        <p:txBody>
          <a:bodyPr wrap="square" rtlCol="0">
            <a:spAutoFit/>
          </a:bodyPr>
          <a:lstStyle/>
          <a:p>
            <a:r>
              <a:rPr lang="en-US" sz="2000" dirty="0" err="1"/>
              <a:t>Seg</a:t>
            </a:r>
            <a:r>
              <a:rPr lang="en-US" sz="2000" dirty="0"/>
              <a:t>	0%</a:t>
            </a:r>
          </a:p>
          <a:p>
            <a:r>
              <a:rPr lang="en-US" sz="2000" dirty="0"/>
              <a:t>Band	0%</a:t>
            </a:r>
          </a:p>
          <a:p>
            <a:r>
              <a:rPr lang="en-US" sz="2000" dirty="0"/>
              <a:t>Lymph	0%</a:t>
            </a:r>
          </a:p>
          <a:p>
            <a:r>
              <a:rPr lang="en-US" sz="2000" dirty="0"/>
              <a:t>Mono	0%</a:t>
            </a:r>
          </a:p>
          <a:p>
            <a:r>
              <a:rPr lang="en-US" sz="2000" dirty="0"/>
              <a:t>Eos	0%</a:t>
            </a:r>
          </a:p>
          <a:p>
            <a:r>
              <a:rPr lang="en-US" sz="2000" dirty="0" err="1"/>
              <a:t>Baso</a:t>
            </a:r>
            <a:r>
              <a:rPr lang="en-US" sz="2000" dirty="0"/>
              <a:t>	0%</a:t>
            </a:r>
          </a:p>
        </p:txBody>
      </p:sp>
      <p:sp>
        <p:nvSpPr>
          <p:cNvPr id="58" name="TextBox 57"/>
          <p:cNvSpPr txBox="1"/>
          <p:nvPr/>
        </p:nvSpPr>
        <p:spPr>
          <a:xfrm>
            <a:off x="2321598" y="2837006"/>
            <a:ext cx="1676400" cy="1015663"/>
          </a:xfrm>
          <a:prstGeom prst="rect">
            <a:avLst/>
          </a:prstGeom>
          <a:noFill/>
        </p:spPr>
        <p:txBody>
          <a:bodyPr wrap="square" rtlCol="0">
            <a:spAutoFit/>
          </a:bodyPr>
          <a:lstStyle/>
          <a:p>
            <a:r>
              <a:rPr lang="en-US" sz="2000" dirty="0"/>
              <a:t>MCV	0</a:t>
            </a:r>
          </a:p>
          <a:p>
            <a:r>
              <a:rPr lang="en-US" sz="2000" dirty="0"/>
              <a:t>MCH	0</a:t>
            </a:r>
          </a:p>
          <a:p>
            <a:r>
              <a:rPr lang="en-US" sz="2000" dirty="0"/>
              <a:t>RDW	0</a:t>
            </a:r>
          </a:p>
        </p:txBody>
      </p:sp>
      <p:sp>
        <p:nvSpPr>
          <p:cNvPr id="59" name="TextBox 58"/>
          <p:cNvSpPr txBox="1"/>
          <p:nvPr/>
        </p:nvSpPr>
        <p:spPr>
          <a:xfrm>
            <a:off x="3491045" y="1122172"/>
            <a:ext cx="1600200" cy="1015663"/>
          </a:xfrm>
          <a:prstGeom prst="rect">
            <a:avLst/>
          </a:prstGeom>
          <a:noFill/>
        </p:spPr>
        <p:txBody>
          <a:bodyPr wrap="square" rtlCol="0">
            <a:spAutoFit/>
          </a:bodyPr>
          <a:lstStyle/>
          <a:p>
            <a:r>
              <a:rPr lang="en-US" sz="2000" dirty="0"/>
              <a:t>Ca</a:t>
            </a:r>
            <a:r>
              <a:rPr lang="en-US" sz="2000" baseline="30000" dirty="0"/>
              <a:t>++</a:t>
            </a:r>
            <a:r>
              <a:rPr lang="en-US" sz="2000" dirty="0"/>
              <a:t>	0</a:t>
            </a:r>
          </a:p>
          <a:p>
            <a:r>
              <a:rPr lang="en-US" sz="2000" dirty="0"/>
              <a:t>Mg</a:t>
            </a:r>
            <a:r>
              <a:rPr lang="en-US" sz="2000" baseline="30000" dirty="0"/>
              <a:t>++</a:t>
            </a:r>
            <a:r>
              <a:rPr lang="en-US" sz="2000" dirty="0"/>
              <a:t>	0</a:t>
            </a:r>
          </a:p>
          <a:p>
            <a:r>
              <a:rPr lang="en-US" sz="2000" dirty="0"/>
              <a:t>PO</a:t>
            </a:r>
            <a:r>
              <a:rPr lang="en-US" sz="2000" baseline="-25000" dirty="0"/>
              <a:t>4</a:t>
            </a:r>
            <a:r>
              <a:rPr lang="en-US" sz="2000" dirty="0"/>
              <a:t>	0</a:t>
            </a:r>
          </a:p>
        </p:txBody>
      </p:sp>
      <p:grpSp>
        <p:nvGrpSpPr>
          <p:cNvPr id="15" name="Group 14">
            <a:extLst>
              <a:ext uri="{FF2B5EF4-FFF2-40B4-BE49-F238E27FC236}">
                <a16:creationId xmlns:a16="http://schemas.microsoft.com/office/drawing/2014/main" id="{475F88A0-B989-5E4E-B1B2-320CAB957F8A}"/>
              </a:ext>
            </a:extLst>
          </p:cNvPr>
          <p:cNvGrpSpPr/>
          <p:nvPr/>
        </p:nvGrpSpPr>
        <p:grpSpPr>
          <a:xfrm>
            <a:off x="883530" y="2764424"/>
            <a:ext cx="1021976" cy="1021976"/>
            <a:chOff x="3776535" y="341760"/>
            <a:chExt cx="1021976" cy="1021976"/>
          </a:xfrm>
        </p:grpSpPr>
        <p:cxnSp>
          <p:nvCxnSpPr>
            <p:cNvPr id="12" name="Straight Connector 11">
              <a:extLst>
                <a:ext uri="{FF2B5EF4-FFF2-40B4-BE49-F238E27FC236}">
                  <a16:creationId xmlns:a16="http://schemas.microsoft.com/office/drawing/2014/main" id="{70C81943-2752-5444-91CA-832831D6757C}"/>
                </a:ext>
              </a:extLst>
            </p:cNvPr>
            <p:cNvCxnSpPr/>
            <p:nvPr/>
          </p:nvCxnSpPr>
          <p:spPr>
            <a:xfrm>
              <a:off x="3776535" y="341760"/>
              <a:ext cx="1021976" cy="1021976"/>
            </a:xfrm>
            <a:prstGeom prst="line">
              <a:avLst/>
            </a:prstGeom>
            <a:ln w="38100"/>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2727A70F-AF2E-3A40-BB36-3CB6ECAF30B1}"/>
                </a:ext>
              </a:extLst>
            </p:cNvPr>
            <p:cNvCxnSpPr>
              <a:cxnSpLocks/>
            </p:cNvCxnSpPr>
            <p:nvPr/>
          </p:nvCxnSpPr>
          <p:spPr>
            <a:xfrm rot="5400000">
              <a:off x="3776535" y="341760"/>
              <a:ext cx="1021976" cy="1021976"/>
            </a:xfrm>
            <a:prstGeom prst="line">
              <a:avLst/>
            </a:prstGeom>
            <a:ln w="38100"/>
          </p:spPr>
          <p:style>
            <a:lnRef idx="1">
              <a:schemeClr val="dk1"/>
            </a:lnRef>
            <a:fillRef idx="0">
              <a:schemeClr val="dk1"/>
            </a:fillRef>
            <a:effectRef idx="0">
              <a:schemeClr val="dk1"/>
            </a:effectRef>
            <a:fontRef idx="minor">
              <a:schemeClr val="tx1"/>
            </a:fontRef>
          </p:style>
        </p:cxnSp>
      </p:grpSp>
      <p:cxnSp>
        <p:nvCxnSpPr>
          <p:cNvPr id="60" name="Straight Connector 59">
            <a:extLst>
              <a:ext uri="{FF2B5EF4-FFF2-40B4-BE49-F238E27FC236}">
                <a16:creationId xmlns:a16="http://schemas.microsoft.com/office/drawing/2014/main" id="{4EA58EB8-B6F0-B442-B84F-F6979B0BC2D7}"/>
              </a:ext>
            </a:extLst>
          </p:cNvPr>
          <p:cNvCxnSpPr>
            <a:cxnSpLocks/>
          </p:cNvCxnSpPr>
          <p:nvPr/>
        </p:nvCxnSpPr>
        <p:spPr>
          <a:xfrm rot="16200000" flipV="1">
            <a:off x="2485658" y="1867920"/>
            <a:ext cx="408790" cy="4087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3360B7E-D55D-B64E-A393-A9174515D5E5}"/>
              </a:ext>
            </a:extLst>
          </p:cNvPr>
          <p:cNvCxnSpPr>
            <a:cxnSpLocks/>
          </p:cNvCxnSpPr>
          <p:nvPr/>
        </p:nvCxnSpPr>
        <p:spPr>
          <a:xfrm>
            <a:off x="1015447" y="1398084"/>
            <a:ext cx="0" cy="9396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906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19468" cy="674780"/>
          </a:xfrm>
        </p:spPr>
        <p:txBody>
          <a:bodyPr>
            <a:normAutofit fontScale="90000"/>
          </a:bodyPr>
          <a:lstStyle/>
          <a:p>
            <a:r>
              <a:rPr lang="en-US" dirty="0"/>
              <a:t>ECG</a:t>
            </a:r>
          </a:p>
        </p:txBody>
      </p:sp>
      <p:sp>
        <p:nvSpPr>
          <p:cNvPr id="7" name="TextBox 6"/>
          <p:cNvSpPr txBox="1"/>
          <p:nvPr/>
        </p:nvSpPr>
        <p:spPr>
          <a:xfrm>
            <a:off x="1" y="3429000"/>
            <a:ext cx="9144000" cy="646331"/>
          </a:xfrm>
          <a:prstGeom prst="rect">
            <a:avLst/>
          </a:prstGeom>
          <a:noFill/>
        </p:spPr>
        <p:txBody>
          <a:bodyPr wrap="square" rtlCol="0">
            <a:spAutoFit/>
          </a:bodyPr>
          <a:lstStyle/>
          <a:p>
            <a:pPr algn="ctr"/>
            <a:r>
              <a:rPr lang="en-US" dirty="0"/>
              <a:t>Paste a copy of</a:t>
            </a:r>
          </a:p>
          <a:p>
            <a:pPr algn="ctr"/>
            <a:r>
              <a:rPr lang="en-US" dirty="0"/>
              <a:t>the ECG here.</a:t>
            </a:r>
          </a:p>
        </p:txBody>
      </p:sp>
    </p:spTree>
    <p:extLst>
      <p:ext uri="{BB962C8B-B14F-4D97-AF65-F5344CB8AC3E}">
        <p14:creationId xmlns:p14="http://schemas.microsoft.com/office/powerpoint/2010/main" val="3165392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9115" cy="800286"/>
          </a:xfrm>
        </p:spPr>
        <p:txBody>
          <a:bodyPr/>
          <a:lstStyle/>
          <a:p>
            <a:r>
              <a:rPr lang="en-US" dirty="0">
                <a:solidFill>
                  <a:schemeClr val="bg1"/>
                </a:solidFill>
              </a:rPr>
              <a:t>CXR</a:t>
            </a:r>
          </a:p>
        </p:txBody>
      </p:sp>
    </p:spTree>
    <p:extLst>
      <p:ext uri="{BB962C8B-B14F-4D97-AF65-F5344CB8AC3E}">
        <p14:creationId xmlns:p14="http://schemas.microsoft.com/office/powerpoint/2010/main" val="602478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343835" cy="800286"/>
          </a:xfrm>
        </p:spPr>
        <p:txBody>
          <a:bodyPr>
            <a:normAutofit fontScale="90000"/>
          </a:bodyPr>
          <a:lstStyle/>
          <a:p>
            <a:r>
              <a:rPr lang="en-US" dirty="0">
                <a:solidFill>
                  <a:schemeClr val="bg1"/>
                </a:solidFill>
              </a:rPr>
              <a:t>Imaging: Other</a:t>
            </a:r>
          </a:p>
        </p:txBody>
      </p:sp>
    </p:spTree>
    <p:extLst>
      <p:ext uri="{BB962C8B-B14F-4D97-AF65-F5344CB8AC3E}">
        <p14:creationId xmlns:p14="http://schemas.microsoft.com/office/powerpoint/2010/main" val="468464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920A-1EA2-5345-BDC2-0F0813FE9104}"/>
              </a:ext>
            </a:extLst>
          </p:cNvPr>
          <p:cNvSpPr>
            <a:spLocks noGrp="1"/>
          </p:cNvSpPr>
          <p:nvPr>
            <p:ph type="title"/>
          </p:nvPr>
        </p:nvSpPr>
        <p:spPr/>
        <p:txBody>
          <a:bodyPr/>
          <a:lstStyle/>
          <a:p>
            <a:r>
              <a:rPr lang="en-US" dirty="0"/>
              <a:t>Types of Biases</a:t>
            </a:r>
          </a:p>
        </p:txBody>
      </p:sp>
      <p:sp>
        <p:nvSpPr>
          <p:cNvPr id="3" name="Content Placeholder 2">
            <a:extLst>
              <a:ext uri="{FF2B5EF4-FFF2-40B4-BE49-F238E27FC236}">
                <a16:creationId xmlns:a16="http://schemas.microsoft.com/office/drawing/2014/main" id="{20AC26B2-35C4-0441-8531-A86E9ADA23DB}"/>
              </a:ext>
            </a:extLst>
          </p:cNvPr>
          <p:cNvSpPr>
            <a:spLocks noGrp="1"/>
          </p:cNvSpPr>
          <p:nvPr>
            <p:ph idx="1"/>
          </p:nvPr>
        </p:nvSpPr>
        <p:spPr>
          <a:xfrm>
            <a:off x="628650" y="1825625"/>
            <a:ext cx="7886700" cy="4844116"/>
          </a:xfrm>
        </p:spPr>
        <p:txBody>
          <a:bodyPr>
            <a:normAutofit fontScale="70000" lnSpcReduction="20000"/>
          </a:bodyPr>
          <a:lstStyle/>
          <a:p>
            <a:r>
              <a:rPr lang="en-US" b="1" dirty="0">
                <a:latin typeface="+mj-lt"/>
              </a:rPr>
              <a:t>Anchoring Bias: </a:t>
            </a:r>
            <a:r>
              <a:rPr lang="en-US" dirty="0">
                <a:latin typeface="+mj-lt"/>
              </a:rPr>
              <a:t>Locking onto salient features in the patient’s initial presentation too early and failing to adjust your impression in the light of later information.</a:t>
            </a:r>
            <a:br>
              <a:rPr lang="en-US" dirty="0">
                <a:latin typeface="+mj-lt"/>
              </a:rPr>
            </a:br>
            <a:endParaRPr lang="en-US" dirty="0">
              <a:latin typeface="+mj-lt"/>
            </a:endParaRPr>
          </a:p>
          <a:p>
            <a:r>
              <a:rPr lang="en-US" b="1" dirty="0">
                <a:latin typeface="+mj-lt"/>
              </a:rPr>
              <a:t>Confirmation Bias: </a:t>
            </a:r>
            <a:r>
              <a:rPr lang="en-US" dirty="0">
                <a:latin typeface="+mj-lt"/>
              </a:rPr>
              <a:t>tendency to look for confirming evidence to support a diagnosis rather than looking for evidence to refute it, despite the latter being present and persuasive</a:t>
            </a:r>
            <a:br>
              <a:rPr lang="en-US" dirty="0">
                <a:latin typeface="+mj-lt"/>
              </a:rPr>
            </a:br>
            <a:endParaRPr lang="en-US" dirty="0">
              <a:latin typeface="+mj-lt"/>
            </a:endParaRPr>
          </a:p>
          <a:p>
            <a:r>
              <a:rPr lang="en-US" b="1" dirty="0">
                <a:latin typeface="+mj-lt"/>
              </a:rPr>
              <a:t>Availability/Base-rate neglect:</a:t>
            </a:r>
            <a:r>
              <a:rPr lang="en-US" dirty="0">
                <a:latin typeface="+mj-lt"/>
              </a:rPr>
              <a:t> judging </a:t>
            </a:r>
            <a:r>
              <a:rPr lang="en-US" dirty="0" err="1">
                <a:latin typeface="+mj-lt"/>
              </a:rPr>
              <a:t>Dx</a:t>
            </a:r>
            <a:r>
              <a:rPr lang="en-US" dirty="0">
                <a:latin typeface="+mj-lt"/>
              </a:rPr>
              <a:t> to being more likely if they readily come to mind/ tendency to ignore true prevalence of disease and either inflate or reduce its base rate</a:t>
            </a:r>
          </a:p>
          <a:p>
            <a:pPr lvl="1"/>
            <a:r>
              <a:rPr lang="en-US" dirty="0">
                <a:latin typeface="+mj-lt"/>
              </a:rPr>
              <a:t>Ex: “ I need to rule out the worst-case scenario” despite low prevalence of rare disease</a:t>
            </a:r>
            <a:br>
              <a:rPr lang="en-US" dirty="0">
                <a:latin typeface="+mj-lt"/>
              </a:rPr>
            </a:br>
            <a:endParaRPr lang="en-US" dirty="0">
              <a:latin typeface="+mj-lt"/>
            </a:endParaRPr>
          </a:p>
          <a:p>
            <a:r>
              <a:rPr lang="en-US" b="1" dirty="0">
                <a:latin typeface="+mj-lt"/>
              </a:rPr>
              <a:t>Visceral Bias: </a:t>
            </a:r>
            <a:r>
              <a:rPr lang="en-US" dirty="0">
                <a:latin typeface="+mj-lt"/>
              </a:rPr>
              <a:t>emotional responses, stereotypes and assumptions</a:t>
            </a:r>
            <a:br>
              <a:rPr lang="en-US" dirty="0">
                <a:latin typeface="+mj-lt"/>
              </a:rPr>
            </a:br>
            <a:endParaRPr lang="en-US" dirty="0">
              <a:latin typeface="+mj-lt"/>
            </a:endParaRPr>
          </a:p>
          <a:p>
            <a:r>
              <a:rPr lang="en-US" b="1" dirty="0">
                <a:latin typeface="+mj-lt"/>
              </a:rPr>
              <a:t>Diagnostic Momentum </a:t>
            </a:r>
            <a:r>
              <a:rPr lang="en-US" dirty="0">
                <a:latin typeface="+mj-lt"/>
              </a:rPr>
              <a:t>(aka Chart- Lore): once diagnostic labels are attached to patients they get stickier and stickier</a:t>
            </a:r>
          </a:p>
          <a:p>
            <a:pPr lvl="1"/>
            <a:r>
              <a:rPr lang="en-US" dirty="0">
                <a:latin typeface="+mj-lt"/>
              </a:rPr>
              <a:t>Example:  </a:t>
            </a:r>
            <a:r>
              <a:rPr lang="en-US" dirty="0" err="1">
                <a:latin typeface="+mj-lt"/>
              </a:rPr>
              <a:t>Hx</a:t>
            </a:r>
            <a:r>
              <a:rPr lang="en-US" dirty="0">
                <a:latin typeface="+mj-lt"/>
              </a:rPr>
              <a:t> of COPD (w/o looking at PFTS)</a:t>
            </a:r>
          </a:p>
        </p:txBody>
      </p:sp>
    </p:spTree>
    <p:extLst>
      <p:ext uri="{BB962C8B-B14F-4D97-AF65-F5344CB8AC3E}">
        <p14:creationId xmlns:p14="http://schemas.microsoft.com/office/powerpoint/2010/main" val="4235728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1F71AA1-F507-674C-9262-B7885C9F1838}"/>
              </a:ext>
            </a:extLst>
          </p:cNvPr>
          <p:cNvCxnSpPr/>
          <p:nvPr/>
        </p:nvCxnSpPr>
        <p:spPr>
          <a:xfrm>
            <a:off x="457200" y="6096000"/>
            <a:ext cx="8077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56E6299-B46D-274B-ACC0-961123077AF9}"/>
              </a:ext>
            </a:extLst>
          </p:cNvPr>
          <p:cNvSpPr/>
          <p:nvPr/>
        </p:nvSpPr>
        <p:spPr>
          <a:xfrm>
            <a:off x="685800" y="5943600"/>
            <a:ext cx="304800" cy="3048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A94F62DC-F2A7-D943-B911-685A8BA958AD}"/>
              </a:ext>
            </a:extLst>
          </p:cNvPr>
          <p:cNvSpPr/>
          <p:nvPr/>
        </p:nvSpPr>
        <p:spPr>
          <a:xfrm>
            <a:off x="31242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Oval 7">
            <a:extLst>
              <a:ext uri="{FF2B5EF4-FFF2-40B4-BE49-F238E27FC236}">
                <a16:creationId xmlns:a16="http://schemas.microsoft.com/office/drawing/2014/main" id="{A1E6563B-5274-894E-ABFE-ACEFDFD4571F}"/>
              </a:ext>
            </a:extLst>
          </p:cNvPr>
          <p:cNvSpPr/>
          <p:nvPr/>
        </p:nvSpPr>
        <p:spPr>
          <a:xfrm>
            <a:off x="43434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9" name="Oval 8">
            <a:extLst>
              <a:ext uri="{FF2B5EF4-FFF2-40B4-BE49-F238E27FC236}">
                <a16:creationId xmlns:a16="http://schemas.microsoft.com/office/drawing/2014/main" id="{E9143F31-628D-7B46-AA5F-4EEFA81E651B}"/>
              </a:ext>
            </a:extLst>
          </p:cNvPr>
          <p:cNvSpPr/>
          <p:nvPr/>
        </p:nvSpPr>
        <p:spPr>
          <a:xfrm>
            <a:off x="55626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0" name="Oval 9">
            <a:extLst>
              <a:ext uri="{FF2B5EF4-FFF2-40B4-BE49-F238E27FC236}">
                <a16:creationId xmlns:a16="http://schemas.microsoft.com/office/drawing/2014/main" id="{612A5601-0968-3E4F-92F0-573D358520B4}"/>
              </a:ext>
            </a:extLst>
          </p:cNvPr>
          <p:cNvSpPr/>
          <p:nvPr/>
        </p:nvSpPr>
        <p:spPr>
          <a:xfrm>
            <a:off x="67818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1" name="Oval 10">
            <a:extLst>
              <a:ext uri="{FF2B5EF4-FFF2-40B4-BE49-F238E27FC236}">
                <a16:creationId xmlns:a16="http://schemas.microsoft.com/office/drawing/2014/main" id="{0BE851C3-85BC-3542-A75C-F414C774F84A}"/>
              </a:ext>
            </a:extLst>
          </p:cNvPr>
          <p:cNvSpPr/>
          <p:nvPr/>
        </p:nvSpPr>
        <p:spPr>
          <a:xfrm>
            <a:off x="80010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2" name="Oval 11">
            <a:extLst>
              <a:ext uri="{FF2B5EF4-FFF2-40B4-BE49-F238E27FC236}">
                <a16:creationId xmlns:a16="http://schemas.microsoft.com/office/drawing/2014/main" id="{3AB70E90-16E5-964D-A268-F86FFCAA1438}"/>
              </a:ext>
            </a:extLst>
          </p:cNvPr>
          <p:cNvSpPr/>
          <p:nvPr/>
        </p:nvSpPr>
        <p:spPr>
          <a:xfrm>
            <a:off x="1905000" y="5943600"/>
            <a:ext cx="304800" cy="3048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4" name="TextBox 3">
            <a:extLst>
              <a:ext uri="{FF2B5EF4-FFF2-40B4-BE49-F238E27FC236}">
                <a16:creationId xmlns:a16="http://schemas.microsoft.com/office/drawing/2014/main" id="{7A6D7D5A-DA86-A840-A2A4-5965D7CB950D}"/>
              </a:ext>
            </a:extLst>
          </p:cNvPr>
          <p:cNvSpPr txBox="1"/>
          <p:nvPr/>
        </p:nvSpPr>
        <p:spPr>
          <a:xfrm>
            <a:off x="1822553" y="2003316"/>
            <a:ext cx="5450542" cy="26776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t>Copy/paste this at the bottom of your slides, to show the flow of time. </a:t>
            </a:r>
          </a:p>
          <a:p>
            <a:endParaRPr lang="en-US" sz="2400" dirty="0"/>
          </a:p>
          <a:p>
            <a:r>
              <a:rPr lang="en-US" sz="2400" dirty="0"/>
              <a:t>Advance the black dot as the case progresses. </a:t>
            </a:r>
          </a:p>
          <a:p>
            <a:endParaRPr lang="en-US" sz="2400" dirty="0"/>
          </a:p>
          <a:p>
            <a:r>
              <a:rPr lang="en-US" sz="2400" dirty="0"/>
              <a:t>Can put actual times or dates on there…</a:t>
            </a:r>
          </a:p>
        </p:txBody>
      </p:sp>
      <p:sp>
        <p:nvSpPr>
          <p:cNvPr id="2" name="TextBox 1">
            <a:extLst>
              <a:ext uri="{FF2B5EF4-FFF2-40B4-BE49-F238E27FC236}">
                <a16:creationId xmlns:a16="http://schemas.microsoft.com/office/drawing/2014/main" id="{D33AA692-56A1-DE45-8C4A-38748FBCA0DE}"/>
              </a:ext>
            </a:extLst>
          </p:cNvPr>
          <p:cNvSpPr txBox="1"/>
          <p:nvPr/>
        </p:nvSpPr>
        <p:spPr>
          <a:xfrm>
            <a:off x="390801"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19" name="TextBox 18">
            <a:extLst>
              <a:ext uri="{FF2B5EF4-FFF2-40B4-BE49-F238E27FC236}">
                <a16:creationId xmlns:a16="http://schemas.microsoft.com/office/drawing/2014/main" id="{918CC6E9-E02F-1946-AB6D-0E62073D7601}"/>
              </a:ext>
            </a:extLst>
          </p:cNvPr>
          <p:cNvSpPr txBox="1"/>
          <p:nvPr/>
        </p:nvSpPr>
        <p:spPr>
          <a:xfrm>
            <a:off x="1602842"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20" name="TextBox 19">
            <a:extLst>
              <a:ext uri="{FF2B5EF4-FFF2-40B4-BE49-F238E27FC236}">
                <a16:creationId xmlns:a16="http://schemas.microsoft.com/office/drawing/2014/main" id="{63273891-B610-F745-B43C-621C6376AB8F}"/>
              </a:ext>
            </a:extLst>
          </p:cNvPr>
          <p:cNvSpPr txBox="1"/>
          <p:nvPr/>
        </p:nvSpPr>
        <p:spPr>
          <a:xfrm>
            <a:off x="2814883"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21" name="TextBox 20">
            <a:extLst>
              <a:ext uri="{FF2B5EF4-FFF2-40B4-BE49-F238E27FC236}">
                <a16:creationId xmlns:a16="http://schemas.microsoft.com/office/drawing/2014/main" id="{6E196947-40C7-7347-BD23-4D0EC3EB8E09}"/>
              </a:ext>
            </a:extLst>
          </p:cNvPr>
          <p:cNvSpPr txBox="1"/>
          <p:nvPr/>
        </p:nvSpPr>
        <p:spPr>
          <a:xfrm>
            <a:off x="4026924"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22" name="TextBox 21">
            <a:extLst>
              <a:ext uri="{FF2B5EF4-FFF2-40B4-BE49-F238E27FC236}">
                <a16:creationId xmlns:a16="http://schemas.microsoft.com/office/drawing/2014/main" id="{83B42846-D3CE-234A-859B-0EEB3DFB4405}"/>
              </a:ext>
            </a:extLst>
          </p:cNvPr>
          <p:cNvSpPr txBox="1"/>
          <p:nvPr/>
        </p:nvSpPr>
        <p:spPr>
          <a:xfrm>
            <a:off x="5238965"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23" name="TextBox 22">
            <a:extLst>
              <a:ext uri="{FF2B5EF4-FFF2-40B4-BE49-F238E27FC236}">
                <a16:creationId xmlns:a16="http://schemas.microsoft.com/office/drawing/2014/main" id="{CB323CAE-5EF0-C249-B6BD-A5304F0C83CF}"/>
              </a:ext>
            </a:extLst>
          </p:cNvPr>
          <p:cNvSpPr txBox="1"/>
          <p:nvPr/>
        </p:nvSpPr>
        <p:spPr>
          <a:xfrm>
            <a:off x="6451006" y="6230034"/>
            <a:ext cx="894797" cy="646331"/>
          </a:xfrm>
          <a:prstGeom prst="rect">
            <a:avLst/>
          </a:prstGeom>
          <a:noFill/>
        </p:spPr>
        <p:txBody>
          <a:bodyPr wrap="none" rtlCol="0">
            <a:spAutoFit/>
          </a:bodyPr>
          <a:lstStyle/>
          <a:p>
            <a:pPr algn="ctr"/>
            <a:r>
              <a:rPr lang="en-US" dirty="0"/>
              <a:t>HD # or</a:t>
            </a:r>
          </a:p>
          <a:p>
            <a:pPr algn="ctr"/>
            <a:r>
              <a:rPr lang="en-US" dirty="0"/>
              <a:t>time</a:t>
            </a:r>
          </a:p>
        </p:txBody>
      </p:sp>
      <p:sp>
        <p:nvSpPr>
          <p:cNvPr id="24" name="TextBox 23">
            <a:extLst>
              <a:ext uri="{FF2B5EF4-FFF2-40B4-BE49-F238E27FC236}">
                <a16:creationId xmlns:a16="http://schemas.microsoft.com/office/drawing/2014/main" id="{AB30B276-7303-5F40-B6AB-B7E1D9A98718}"/>
              </a:ext>
            </a:extLst>
          </p:cNvPr>
          <p:cNvSpPr txBox="1"/>
          <p:nvPr/>
        </p:nvSpPr>
        <p:spPr>
          <a:xfrm>
            <a:off x="7663045" y="6230034"/>
            <a:ext cx="894797" cy="646331"/>
          </a:xfrm>
          <a:prstGeom prst="rect">
            <a:avLst/>
          </a:prstGeom>
          <a:noFill/>
        </p:spPr>
        <p:txBody>
          <a:bodyPr wrap="none" rtlCol="0">
            <a:spAutoFit/>
          </a:bodyPr>
          <a:lstStyle/>
          <a:p>
            <a:pPr algn="ctr"/>
            <a:r>
              <a:rPr lang="en-US" dirty="0"/>
              <a:t>HD # or</a:t>
            </a:r>
          </a:p>
          <a:p>
            <a:pPr algn="ctr"/>
            <a:r>
              <a:rPr lang="en-US" dirty="0"/>
              <a:t>time</a:t>
            </a:r>
          </a:p>
        </p:txBody>
      </p:sp>
    </p:spTree>
    <p:extLst>
      <p:ext uri="{BB962C8B-B14F-4D97-AF65-F5344CB8AC3E}">
        <p14:creationId xmlns:p14="http://schemas.microsoft.com/office/powerpoint/2010/main" val="27772185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17627</TotalTime>
  <Words>1383</Words>
  <Application>Microsoft Macintosh PowerPoint</Application>
  <PresentationFormat>On-screen Show (4:3)</PresentationFormat>
  <Paragraphs>301</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Quality Improvement and Patient Safety (QIPS) Instructions and Toolkit</vt:lpstr>
      <vt:lpstr>Goals of QIPS</vt:lpstr>
      <vt:lpstr>Goals of QIPS</vt:lpstr>
      <vt:lpstr>Root Cause Analysis</vt:lpstr>
      <vt:lpstr>General Structure of a QIPS (25 minutes)</vt:lpstr>
      <vt:lpstr>What makes a good QIPS?</vt:lpstr>
      <vt:lpstr>Categories of Errors</vt:lpstr>
      <vt:lpstr>Safety Assessment Code (SAC)</vt:lpstr>
      <vt:lpstr>Safety Assessment Code (SAC)</vt:lpstr>
      <vt:lpstr>Safety Assessment Code (SAC) *Where does your case fit on this?*</vt:lpstr>
      <vt:lpstr>Flow Diagrams (create an initial one and revise once you’ve done your investigation)</vt:lpstr>
      <vt:lpstr>Root Cause Diagrams (choose one)</vt:lpstr>
      <vt:lpstr>PowerPoint Presentation</vt:lpstr>
      <vt:lpstr>PowerPoint Presentation</vt:lpstr>
      <vt:lpstr>PowerPoint Presentation</vt:lpstr>
      <vt:lpstr>Helpful Slides…</vt:lpstr>
      <vt:lpstr>Privacy Policy</vt:lpstr>
      <vt:lpstr>Labs</vt:lpstr>
      <vt:lpstr>ECG</vt:lpstr>
      <vt:lpstr>CXR</vt:lpstr>
      <vt:lpstr>Imaging: Other</vt:lpstr>
      <vt:lpstr>Types of Biases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Temple</dc:creator>
  <cp:lastModifiedBy>Gupta, Roopali</cp:lastModifiedBy>
  <cp:revision>108</cp:revision>
  <dcterms:created xsi:type="dcterms:W3CDTF">2018-06-19T21:00:43Z</dcterms:created>
  <dcterms:modified xsi:type="dcterms:W3CDTF">2024-09-21T00:30:22Z</dcterms:modified>
</cp:coreProperties>
</file>