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2" r:id="rId4"/>
    <p:sldId id="264" r:id="rId5"/>
    <p:sldId id="265" r:id="rId6"/>
    <p:sldId id="268" r:id="rId7"/>
    <p:sldId id="260" r:id="rId8"/>
    <p:sldId id="266" r:id="rId9"/>
    <p:sldId id="269" r:id="rId10"/>
    <p:sldId id="270" r:id="rId11"/>
    <p:sldId id="267" r:id="rId12"/>
    <p:sldId id="271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94"/>
  </p:normalViewPr>
  <p:slideViewPr>
    <p:cSldViewPr snapToGrid="0">
      <p:cViewPr varScale="1">
        <p:scale>
          <a:sx n="121" d="100"/>
          <a:sy n="121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8D136-BB58-A149-A7FA-B8849E898DBB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547B4-DF34-3E47-BC22-42E4543A1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3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547B4-DF34-3E47-BC22-42E4543A1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17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547B4-DF34-3E47-BC22-42E4543A1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61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15ED-5634-F718-51A7-67A9FE181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23C9F-8D55-402E-10AE-04873EB1B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67719-D115-38E3-C236-EDDD45B39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A7085-1C43-9E6B-4FD9-AB154FFE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B31D-8FE8-5D46-1D63-0F743341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7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CF85D-53A4-B9F2-A1DA-287EDC6EC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A87A6-E96D-9FC6-7CC0-30D93E24F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2E2A6-9239-85B6-B7D6-1DE6383D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E298F-82B6-349D-56FC-4238F2E2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49350-5054-52A4-79ED-84BF682C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0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1B87-3EF3-9001-8A3B-F28A9F323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23393-2ED3-B10C-6844-F2D4921E7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2B7E2-0A09-DA6F-6946-4D1F35DB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0D077-DEE0-B42C-551C-597079ED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19A8B-7AAF-D320-59B5-B3E8BD44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6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9947-3E4A-0883-B564-7773F5C7B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FBDCB-5500-1114-93EB-2EBA9E721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2AFB0-6644-EA49-672E-FC2A61537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51ADA-366F-73C7-04D8-BE41098B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8D46A-C873-CA5A-A9D7-BA661030D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4F48D-2838-DB39-3A22-46BE9307F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28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EDB2-349F-3C45-2880-17ACFB670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3E259-6B01-B405-017E-9CC33227E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35275-D11F-A233-0034-4B699EC2D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95C6-E1F6-3AC7-ED92-8135A786C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D15385-3822-702A-6B44-9536042C8F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294B2-090F-7AB5-6A7A-107B3559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F088AB-0E33-594A-2BE8-2C79D54C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61FAB-D0C3-3588-BEA7-B4AE6589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0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2883C-6925-331B-D941-AFA23DC8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B61EE-1D99-52C2-468E-AD5EA3A0D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B5D9B7-2698-DCD4-D5C1-1501AE53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4DF4CE-028D-17D8-916E-2FD6EBDC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8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EA7ED-1B36-7B4D-702F-A0BD963D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644B4-071C-68D8-BE32-AA597A7D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DF3EA-F452-102B-C039-D5479735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0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E98FD-6108-9EFB-38AD-42037BAA2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2CCAA-A063-1276-D51E-EC63D342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31151-3E66-D4A3-F325-B6325A779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418A3-1471-F2B8-214B-67FA33F6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03B67-8CB3-0B59-9914-68482AA74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93936-EC33-30E8-D623-A1B55541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3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1B09-4662-1983-F0ED-70439C0A9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C75EB-1D93-EED9-D6AD-6764073A5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42D02-9767-1471-11C7-3132F090B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E5C7C-DDDA-2F91-5952-09C80090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DF131-A5B7-A42B-C1C4-6C4E62E7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DE10D-300A-C462-A521-35E507CA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7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672C-2DAD-B973-08E1-7DAA88434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15DBA-02EF-7517-0476-C1194F6A8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E9CE4-D9CE-A80A-07D7-DA692321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1A810-0F49-17D4-9834-D0ED754A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CCE72-2C94-C67C-8B2D-E4A9A8093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9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95AEA0-E860-4BB1-A31C-9EE36E7367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90CDF-6056-BED5-498F-792054C4E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272B3-A707-4B16-0049-EA178BE1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C15BC-99F6-5F02-A9B0-BE005B06A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AF361-E0B3-302C-3DAF-0C4513B1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7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14B9AD-A480-8E61-488F-EB70A92C2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F3885-E9CB-2CB8-477B-612A6D486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80DF8-6915-3843-D1B8-79B84DF0D7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E36946-A2F0-8C47-A9F6-5ED6E2C40F38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42EA4-C3DD-405A-AAA5-31E5F7F48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E0F1B-2933-10F4-5642-97EE2BD00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8DD343-E0BF-784A-9B5F-D77CD7BD4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9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D79C5-4E35-8D73-3F1D-A7D414A56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7263"/>
            <a:ext cx="9144000" cy="2387600"/>
          </a:xfrm>
        </p:spPr>
        <p:txBody>
          <a:bodyPr/>
          <a:lstStyle/>
          <a:p>
            <a:r>
              <a:rPr lang="en-US" dirty="0"/>
              <a:t>Urinary Incontinence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210DB-23D8-6121-54D3-A792430C3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6938"/>
            <a:ext cx="9144000" cy="1655762"/>
          </a:xfrm>
        </p:spPr>
        <p:txBody>
          <a:bodyPr/>
          <a:lstStyle/>
          <a:p>
            <a:r>
              <a:rPr lang="en-US" dirty="0" err="1"/>
              <a:t>Daney</a:t>
            </a:r>
            <a:r>
              <a:rPr lang="en-US" dirty="0"/>
              <a:t> Lozano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DB51B-7F79-CB39-A4E9-E0B65AE1E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0" y="1263650"/>
            <a:ext cx="33401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81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C8D97-0EAF-98B4-CA2D-F10ACA70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4C703-4EAB-3EEA-FCD5-8C57128C0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489"/>
            <a:ext cx="10515600" cy="4351338"/>
          </a:xfrm>
        </p:spPr>
        <p:txBody>
          <a:bodyPr/>
          <a:lstStyle/>
          <a:p>
            <a:r>
              <a:rPr lang="en-US" dirty="0"/>
              <a:t>Prevalence increases with age,15-30% all adults ≥ 65</a:t>
            </a:r>
          </a:p>
          <a:p>
            <a:r>
              <a:rPr lang="en-US" dirty="0"/>
              <a:t>Daily incontinence reported 12.2% in women 60 to 64 years, 20.9% in women 85 years old or older (1) </a:t>
            </a:r>
          </a:p>
          <a:p>
            <a:r>
              <a:rPr lang="en-US" dirty="0"/>
              <a:t> Daily urinary incontinence in m</a:t>
            </a:r>
            <a:r>
              <a:rPr lang="az-Cyrl-AZ" dirty="0"/>
              <a:t>е</a:t>
            </a:r>
            <a:r>
              <a:rPr lang="en-US" dirty="0"/>
              <a:t>n older than 65 years ranges from 2 to 11% (2)</a:t>
            </a:r>
          </a:p>
          <a:p>
            <a:r>
              <a:rPr lang="en-US" dirty="0"/>
              <a:t>Urinary incontinence is associated a 20 percent increased risk of death (hazard ratio [HR] 1.20, 95% CI 1.12-1.28, six cohort studies, 1656 participants) (3)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7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1BB8-36E8-37FB-7C91-EE54BFB5F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UI on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A4A7B-3972-54E5-86B4-0A3DAF067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of life: associated with depression/anxiety, work impairment, disability, social isolation</a:t>
            </a:r>
          </a:p>
          <a:p>
            <a:r>
              <a:rPr lang="en-US" dirty="0"/>
              <a:t>Sexual dysfunction: incontinence-related sexual dysfunction</a:t>
            </a:r>
          </a:p>
          <a:p>
            <a:r>
              <a:rPr lang="en-US" dirty="0"/>
              <a:t>Increased caregiver burden: decreased ability to perform ADLs</a:t>
            </a:r>
          </a:p>
          <a:p>
            <a:r>
              <a:rPr lang="en-US" dirty="0"/>
              <a:t>Higher risk of institutionalization (60-70% institutionalized pts)</a:t>
            </a:r>
          </a:p>
          <a:p>
            <a:r>
              <a:rPr lang="en-US" dirty="0"/>
              <a:t>Comorbidities: dermatitis, perineal infections (yeast infections, cellulitis), wounds/ pressure ulcers, falls</a:t>
            </a:r>
          </a:p>
        </p:txBody>
      </p:sp>
    </p:spTree>
    <p:extLst>
      <p:ext uri="{BB962C8B-B14F-4D97-AF65-F5344CB8AC3E}">
        <p14:creationId xmlns:p14="http://schemas.microsoft.com/office/powerpoint/2010/main" val="385477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83105-2C4C-2BAB-925B-00C52AEEE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Incontinence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5212B-B92F-9D95-6E30-2C86CD1DD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Stress:</a:t>
            </a:r>
            <a:r>
              <a:rPr lang="en-US" dirty="0"/>
              <a:t> involuntary leakage of urine that occurs with increases in intra-abdominal pressure (</a:t>
            </a:r>
            <a:r>
              <a:rPr lang="en-US" dirty="0" err="1"/>
              <a:t>eg</a:t>
            </a:r>
            <a:r>
              <a:rPr lang="en-US" dirty="0"/>
              <a:t>, with exertion, sneezing, coughing, laughing) in the absence of a bladder contraction </a:t>
            </a:r>
          </a:p>
          <a:p>
            <a:pPr lvl="1"/>
            <a:r>
              <a:rPr lang="en-US" dirty="0"/>
              <a:t>Men: Prostate surgery, radiation, urethral trauma</a:t>
            </a:r>
          </a:p>
          <a:p>
            <a:pPr lvl="1"/>
            <a:r>
              <a:rPr lang="en-US" dirty="0"/>
              <a:t>Women: urethral hypermobility, sphincter deficiency (loss of pelvic floor muscles)</a:t>
            </a:r>
          </a:p>
          <a:p>
            <a:r>
              <a:rPr lang="en-US" b="1" dirty="0"/>
              <a:t>Urge/Overactive bladder: </a:t>
            </a:r>
            <a:r>
              <a:rPr lang="en-US" dirty="0"/>
              <a:t>manifests as a sudden and compelling desire to pass urine that is difficult to defer and is accompanied by involuntary leakage.</a:t>
            </a:r>
          </a:p>
          <a:p>
            <a:r>
              <a:rPr lang="en-US" b="1" dirty="0"/>
              <a:t>Mixed: </a:t>
            </a:r>
            <a:r>
              <a:rPr lang="en-US" dirty="0"/>
              <a:t>Symptoms of both stress and mixed</a:t>
            </a:r>
          </a:p>
          <a:p>
            <a:r>
              <a:rPr lang="en-US" b="1" dirty="0"/>
              <a:t>Overflow:</a:t>
            </a:r>
            <a:r>
              <a:rPr lang="en-US" dirty="0"/>
              <a:t> continuous urinary leakage or dribbling in the setting of incomplete bladder emptying– from BOO or impaired bladder contractions (detrusor underactivity)</a:t>
            </a:r>
          </a:p>
          <a:p>
            <a:pPr lvl="1"/>
            <a:r>
              <a:rPr lang="en-US" dirty="0"/>
              <a:t>Men: BPH, strictures</a:t>
            </a:r>
          </a:p>
          <a:p>
            <a:pPr lvl="1"/>
            <a:r>
              <a:rPr lang="en-US" dirty="0"/>
              <a:t>Women: fibroids or pelvic organ prolapse or </a:t>
            </a:r>
            <a:r>
              <a:rPr lang="en-US" dirty="0" err="1"/>
              <a:t>hx</a:t>
            </a:r>
            <a:r>
              <a:rPr lang="en-US" dirty="0"/>
              <a:t> surgery</a:t>
            </a:r>
          </a:p>
        </p:txBody>
      </p:sp>
    </p:spTree>
    <p:extLst>
      <p:ext uri="{BB962C8B-B14F-4D97-AF65-F5344CB8AC3E}">
        <p14:creationId xmlns:p14="http://schemas.microsoft.com/office/powerpoint/2010/main" val="139422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FF685-259C-9B34-C25F-D008E46A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C3C23-F5EE-D5B5-4919-2562BB088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Screening: all patients, as underreporting is common</a:t>
            </a:r>
          </a:p>
          <a:p>
            <a:r>
              <a:rPr lang="en-US" dirty="0"/>
              <a:t>History: classify incontinence, impact on QOL, systemic </a:t>
            </a:r>
            <a:r>
              <a:rPr lang="en-US" dirty="0" err="1"/>
              <a:t>sx</a:t>
            </a:r>
            <a:endParaRPr lang="en-US" dirty="0"/>
          </a:p>
          <a:p>
            <a:r>
              <a:rPr lang="en-US" dirty="0"/>
              <a:t>Red flag </a:t>
            </a:r>
            <a:r>
              <a:rPr lang="en-US" dirty="0" err="1"/>
              <a:t>sx</a:t>
            </a:r>
            <a:r>
              <a:rPr lang="en-US" dirty="0"/>
              <a:t>: abrupt onset, pelvic pain, hematuria, new neurologic symptoms </a:t>
            </a:r>
          </a:p>
          <a:p>
            <a:r>
              <a:rPr lang="en-US" dirty="0"/>
              <a:t>Exam: pelvic exam</a:t>
            </a:r>
          </a:p>
          <a:p>
            <a:r>
              <a:rPr lang="en-US" dirty="0"/>
              <a:t>Test: UA to rule out UTI</a:t>
            </a:r>
          </a:p>
          <a:p>
            <a:r>
              <a:rPr lang="en-US" dirty="0"/>
              <a:t>Other testing</a:t>
            </a:r>
          </a:p>
          <a:p>
            <a:pPr lvl="1"/>
            <a:r>
              <a:rPr lang="en-US" dirty="0"/>
              <a:t>PVR evaluate for urinary retention/overflow UI (&gt;200 ml suggests overflow)</a:t>
            </a:r>
          </a:p>
          <a:p>
            <a:pPr lvl="1"/>
            <a:r>
              <a:rPr lang="en-US" dirty="0"/>
              <a:t>Cough stress test </a:t>
            </a:r>
          </a:p>
          <a:p>
            <a:pPr lvl="1"/>
            <a:r>
              <a:rPr lang="en-US" dirty="0"/>
              <a:t>Urodynamic testing</a:t>
            </a:r>
          </a:p>
          <a:p>
            <a:r>
              <a:rPr lang="en-US" dirty="0"/>
              <a:t>Voiding diaries – fluid intake and voiding is recorded. Helpful to assess severity and impact of treatment </a:t>
            </a:r>
          </a:p>
          <a:p>
            <a:r>
              <a:rPr lang="en-US" dirty="0"/>
              <a:t>Medication history: discontinuing causative agents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05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EA1E3-D4C3-8D78-9E18-09E5F855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Voiding Diary (sample from IUGA)</a:t>
            </a:r>
          </a:p>
        </p:txBody>
      </p:sp>
      <p:pic>
        <p:nvPicPr>
          <p:cNvPr id="5" name="Picture 4" descr="A table with a few white text&#10;&#10;Description automatically generated with medium confidence">
            <a:extLst>
              <a:ext uri="{FF2B5EF4-FFF2-40B4-BE49-F238E27FC236}">
                <a16:creationId xmlns:a16="http://schemas.microsoft.com/office/drawing/2014/main" id="{F5D6AF11-6AEC-9BFE-1BC6-E1A81B7C1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781" y="1435100"/>
            <a:ext cx="7772400" cy="48929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9D2630-DB3D-A7A8-B18F-514A889692C8}"/>
              </a:ext>
            </a:extLst>
          </p:cNvPr>
          <p:cNvSpPr txBox="1"/>
          <p:nvPr/>
        </p:nvSpPr>
        <p:spPr>
          <a:xfrm>
            <a:off x="2896981" y="64079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www.yourpelvicfloor.org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/media/Bladder_Diary-5.pdf</a:t>
            </a:r>
          </a:p>
        </p:txBody>
      </p:sp>
    </p:spTree>
    <p:extLst>
      <p:ext uri="{BB962C8B-B14F-4D97-AF65-F5344CB8AC3E}">
        <p14:creationId xmlns:p14="http://schemas.microsoft.com/office/powerpoint/2010/main" val="2556068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C7D5-4CD6-84D3-2987-ECD81F64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31" y="0"/>
            <a:ext cx="10250214" cy="843565"/>
          </a:xfrm>
        </p:spPr>
        <p:txBody>
          <a:bodyPr>
            <a:normAutofit/>
          </a:bodyPr>
          <a:lstStyle/>
          <a:p>
            <a:r>
              <a:rPr lang="en-US" sz="3200" dirty="0"/>
              <a:t>Causative Medications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097E11-EE58-4412-41EC-BF9FCF1E15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351935"/>
              </p:ext>
            </p:extLst>
          </p:nvPr>
        </p:nvGraphicFramePr>
        <p:xfrm>
          <a:off x="386255" y="612337"/>
          <a:ext cx="11419489" cy="598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504">
                  <a:extLst>
                    <a:ext uri="{9D8B030D-6E8A-4147-A177-3AD203B41FA5}">
                      <a16:colId xmlns:a16="http://schemas.microsoft.com/office/drawing/2014/main" val="3020101125"/>
                    </a:ext>
                  </a:extLst>
                </a:gridCol>
                <a:gridCol w="5052096">
                  <a:extLst>
                    <a:ext uri="{9D8B030D-6E8A-4147-A177-3AD203B41FA5}">
                      <a16:colId xmlns:a16="http://schemas.microsoft.com/office/drawing/2014/main" val="1078602336"/>
                    </a:ext>
                  </a:extLst>
                </a:gridCol>
                <a:gridCol w="4332889">
                  <a:extLst>
                    <a:ext uri="{9D8B030D-6E8A-4147-A177-3AD203B41FA5}">
                      <a16:colId xmlns:a16="http://schemas.microsoft.com/office/drawing/2014/main" val="2579635605"/>
                    </a:ext>
                  </a:extLst>
                </a:gridCol>
              </a:tblGrid>
              <a:tr h="346644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Possible effect on continence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9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Alpha agonists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Midodrine, phenylephrine, vasopressors (various)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Increased urethral sphincter tone / BOO (men)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8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Alpha blockers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Alfuzosin, doxazosin, prazosin, silodosin, tamsulosin, terazosin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Decreased urethral sphincter tone 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(SUI in women)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8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ACE </a:t>
                      </a:r>
                      <a:r>
                        <a:rPr lang="en-US" sz="1400" dirty="0" err="1"/>
                        <a:t>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Enalapril, lisinopril, ramipril, others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bladder contractility; chronic cough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9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Antimuscarinics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Darifenacin, </a:t>
                      </a:r>
                      <a:r>
                        <a:rPr lang="en-US" sz="1400" dirty="0" err="1"/>
                        <a:t>fesoterodine</a:t>
                      </a:r>
                      <a:r>
                        <a:rPr lang="en-US" sz="1400" dirty="0"/>
                        <a:t>, oxybutynin, </a:t>
                      </a:r>
                      <a:r>
                        <a:rPr lang="en-US" sz="1400" dirty="0" err="1"/>
                        <a:t>solifenacin</a:t>
                      </a:r>
                      <a:r>
                        <a:rPr lang="en-US" sz="1400" dirty="0"/>
                        <a:t>, tolterodine, </a:t>
                      </a:r>
                      <a:r>
                        <a:rPr lang="en-US" sz="1400" dirty="0" err="1"/>
                        <a:t>trospium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↓ contractility via anticholinergic effects, retention, delirium, sedation, fecal impaction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0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Antihistamines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Diphenhydramine, hydroxyzine, cyproheptadine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↓ contractility via anticholinergic effects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725377"/>
                  </a:ext>
                </a:extLst>
              </a:tr>
              <a:tr h="411152">
                <a:tc>
                  <a:txBody>
                    <a:bodyPr/>
                    <a:lstStyle/>
                    <a:p>
                      <a:r>
                        <a:rPr lang="en-US" sz="1400" dirty="0"/>
                        <a:t>Anticholinergics (</a:t>
                      </a:r>
                      <a:r>
                        <a:rPr lang="en-US" sz="1400" dirty="0" err="1"/>
                        <a:t>Parkinsons</a:t>
                      </a:r>
                      <a:r>
                        <a:rPr lang="en-US" sz="1400" dirty="0"/>
                        <a:t> meds)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Benztropine, trihexyphenidyl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↓ contractility via anticholinergic effects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4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Antipsychotics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Clozapine, olanzapine, risperidone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Anticholinergic effects, immobility, sedation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63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Amlodipine, nifedipine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Impaired contractility, pedal edema -&gt; nocturia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Benzodiazepines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Chlordiazepoxide, clonazepam, temazepam, triazolam,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Impaired micturition via muscle relaxant effect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58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Opiates 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Morphine, oxycodone,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↓ sensation of fullness and increased urethral sphincter tone</a:t>
                      </a:r>
                      <a:endParaRPr lang="en-US" sz="14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5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Diuretics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Various, including SGLT2 mild diuretic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Polyuria, frequency, urgency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21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Anti-depressants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SNRIs: duloxetine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Increased urethral sphincter tone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74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NSAIDS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Ibuprofem</a:t>
                      </a:r>
                      <a:r>
                        <a:rPr lang="en-US" sz="1400" dirty="0"/>
                        <a:t>, naproxen, meloxicam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Pedal edema causing nocturia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41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047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145B-760A-CFD6-4C9B-023F3058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Non-pharmacologic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14C16-E03F-0283-ABCE-7C7B38959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Weight loss</a:t>
            </a:r>
          </a:p>
          <a:p>
            <a:pPr lvl="1"/>
            <a:r>
              <a:rPr lang="en-US" dirty="0"/>
              <a:t>One RCT in 338 overweight/obese women found 6 month intensive </a:t>
            </a:r>
            <a:r>
              <a:rPr lang="en-US" dirty="0" err="1"/>
              <a:t>wt</a:t>
            </a:r>
            <a:r>
              <a:rPr lang="en-US" dirty="0"/>
              <a:t> loss program decreased UI episodes by 47% (4)</a:t>
            </a:r>
          </a:p>
          <a:p>
            <a:r>
              <a:rPr lang="en-US" dirty="0"/>
              <a:t>Dietary changes: decreased consumption of caffeine, carbonated, alcoholic beverages, artificial sweeteners</a:t>
            </a:r>
          </a:p>
          <a:p>
            <a:r>
              <a:rPr lang="en-US" dirty="0"/>
              <a:t>Constipation: preventing and managing </a:t>
            </a:r>
          </a:p>
          <a:p>
            <a:r>
              <a:rPr lang="en-US" dirty="0"/>
              <a:t>Smoking cessation: smoking associated with increased risk of UI</a:t>
            </a:r>
          </a:p>
          <a:p>
            <a:r>
              <a:rPr lang="en-US" dirty="0"/>
              <a:t>Pelvic floor exercises: i.e. PF contraction 2-3 sec x15 reps, 3 sets/day</a:t>
            </a:r>
          </a:p>
          <a:p>
            <a:r>
              <a:rPr lang="en-US" dirty="0"/>
              <a:t>Pelvic floor physical therapy</a:t>
            </a:r>
          </a:p>
          <a:p>
            <a:r>
              <a:rPr lang="en-US" dirty="0"/>
              <a:t>Bladder training </a:t>
            </a:r>
          </a:p>
        </p:txBody>
      </p:sp>
    </p:spTree>
    <p:extLst>
      <p:ext uri="{BB962C8B-B14F-4D97-AF65-F5344CB8AC3E}">
        <p14:creationId xmlns:p14="http://schemas.microsoft.com/office/powerpoint/2010/main" val="175464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E2359-CD31-E31C-881E-0D3A1C3F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Bladder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2A49E-9B22-A2CF-A4FD-6DAC841BE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151179" cy="4351338"/>
          </a:xfrm>
        </p:spPr>
        <p:txBody>
          <a:bodyPr/>
          <a:lstStyle/>
          <a:p>
            <a:r>
              <a:rPr lang="en-US" dirty="0"/>
              <a:t>Frequent voluntary voiding that at short intervals at first, and then spaced out </a:t>
            </a:r>
          </a:p>
          <a:p>
            <a:r>
              <a:rPr lang="en-US" dirty="0"/>
              <a:t>Use of urge suppression </a:t>
            </a:r>
          </a:p>
          <a:p>
            <a:r>
              <a:rPr lang="en-US" dirty="0"/>
              <a:t>Success may take months!</a:t>
            </a:r>
          </a:p>
          <a:p>
            <a:r>
              <a:rPr lang="en-US" dirty="0"/>
              <a:t>Prompted voiding can be done in patients with cognitive impairment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ACB7C55-6A7B-B9E0-EC9F-B47D1DFE0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054" y="190500"/>
            <a:ext cx="44577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00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5D9B-048B-ACA8-6A51-39032F72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Pharmacologic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F8CAD-3268-A1D2-5ED3-0C00CC195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482" y="176426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UUI/ OAB</a:t>
            </a:r>
          </a:p>
          <a:p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Mirabegron and 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Vibegron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(B3 agonists) stimulate detrusor relaxation, ↑ bladder capacity</a:t>
            </a:r>
          </a:p>
          <a:p>
            <a:pPr lvl="1"/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Dosing 25 -50mg/day, no cognition concerns</a:t>
            </a:r>
          </a:p>
          <a:p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Antimuscarinic agents (oxybutynin, tolterodine, 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trospium</a:t>
            </a:r>
            <a:r>
              <a:rPr lang="en-US" dirty="0">
                <a:solidFill>
                  <a:srgbClr val="232323"/>
                </a:solidFill>
                <a:latin typeface="Noto Sans" panose="020B0502040504020204" pitchFamily="34" charset="0"/>
              </a:rPr>
              <a:t> </a:t>
            </a:r>
            <a:r>
              <a:rPr lang="en-US" dirty="0" err="1">
                <a:solidFill>
                  <a:srgbClr val="232323"/>
                </a:solidFill>
                <a:latin typeface="Noto Sans" panose="020B0502040504020204" pitchFamily="34" charset="0"/>
              </a:rPr>
              <a:t>darefinacin</a:t>
            </a:r>
            <a:r>
              <a:rPr lang="en-US" dirty="0">
                <a:solidFill>
                  <a:srgbClr val="232323"/>
                </a:solidFill>
                <a:latin typeface="Noto Sans" panose="020B0502040504020204" pitchFamily="34" charset="0"/>
              </a:rPr>
              <a:t>)</a:t>
            </a:r>
            <a:endParaRPr lang="en-US" b="0" i="0" u="none" strike="noStrike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pPr lvl="1"/>
            <a:r>
              <a:rPr lang="en-US" dirty="0">
                <a:solidFill>
                  <a:srgbClr val="232323"/>
                </a:solidFill>
                <a:latin typeface="Noto Sans" panose="020B0502040504020204" pitchFamily="34" charset="0"/>
              </a:rPr>
              <a:t>CI in patients with urinary retention, impaired gastric emptying, glaucoma</a:t>
            </a:r>
          </a:p>
          <a:p>
            <a:pPr lvl="1"/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Adverse effects: dry mouth and co</a:t>
            </a:r>
            <a:r>
              <a:rPr lang="en-US" dirty="0">
                <a:solidFill>
                  <a:srgbClr val="232323"/>
                </a:solidFill>
                <a:latin typeface="Noto Sans" panose="020B0502040504020204" pitchFamily="34" charset="0"/>
              </a:rPr>
              <a:t>nstipation, concerns for cognitive effects</a:t>
            </a:r>
          </a:p>
          <a:p>
            <a:pPr lvl="1"/>
            <a:r>
              <a:rPr lang="en-US" dirty="0">
                <a:solidFill>
                  <a:srgbClr val="232323"/>
                </a:solidFill>
                <a:latin typeface="Noto Sans" panose="020B0502040504020204" pitchFamily="34" charset="0"/>
              </a:rPr>
              <a:t>Darifenacin and </a:t>
            </a:r>
            <a:r>
              <a:rPr lang="en-US" dirty="0" err="1">
                <a:solidFill>
                  <a:srgbClr val="232323"/>
                </a:solidFill>
                <a:latin typeface="Noto Sans" panose="020B0502040504020204" pitchFamily="34" charset="0"/>
              </a:rPr>
              <a:t>trospium</a:t>
            </a:r>
            <a:r>
              <a:rPr lang="en-US" dirty="0">
                <a:solidFill>
                  <a:srgbClr val="232323"/>
                </a:solidFill>
                <a:latin typeface="Noto Sans" panose="020B0502040504020204" pitchFamily="34" charset="0"/>
              </a:rPr>
              <a:t> are purported to not cross BBB</a:t>
            </a:r>
          </a:p>
          <a:p>
            <a:pPr marL="0" indent="0">
              <a:buNone/>
            </a:pPr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SUI</a:t>
            </a:r>
          </a:p>
          <a:p>
            <a:r>
              <a:rPr lang="en-US" b="0" i="0" u="none" strike="noStrike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Duloxetine (off label) use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52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20BFC-3223-FE76-ABE2-2BCD29FF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Minimally Invasive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CA2EA-3DA5-13FA-BD04-375E9D4CA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Primarily for refractory UUI</a:t>
            </a:r>
          </a:p>
          <a:p>
            <a:r>
              <a:rPr lang="en-US" dirty="0"/>
              <a:t>Percutaneous tibial nerve stimulation</a:t>
            </a:r>
          </a:p>
          <a:p>
            <a:pPr lvl="1"/>
            <a:r>
              <a:rPr lang="en-US" dirty="0"/>
              <a:t>Acupuncture like needle behind ankle, stimulates tibial nerve for 30 minutes. 1/week for 12 weeks followed by maintenance </a:t>
            </a:r>
            <a:r>
              <a:rPr lang="en-US" dirty="0" err="1"/>
              <a:t>tx</a:t>
            </a:r>
            <a:r>
              <a:rPr lang="en-US" dirty="0"/>
              <a:t> 1/month</a:t>
            </a:r>
          </a:p>
          <a:p>
            <a:pPr lvl="1"/>
            <a:r>
              <a:rPr lang="en-US" dirty="0"/>
              <a:t>Activating tibial nerve improves bladder control</a:t>
            </a:r>
          </a:p>
          <a:p>
            <a:r>
              <a:rPr lang="en-US" dirty="0"/>
              <a:t>Botox injections</a:t>
            </a:r>
          </a:p>
          <a:p>
            <a:pPr lvl="1"/>
            <a:r>
              <a:rPr lang="en-US" dirty="0"/>
              <a:t>Performed under local anesthesia in office setting, effects last 3-12 </a:t>
            </a:r>
            <a:r>
              <a:rPr lang="en-US" dirty="0" err="1"/>
              <a:t>mo</a:t>
            </a:r>
            <a:r>
              <a:rPr lang="en-US" dirty="0"/>
              <a:t>, transiently increases risk of urinary retention</a:t>
            </a:r>
          </a:p>
          <a:p>
            <a:r>
              <a:rPr lang="en-US" dirty="0"/>
              <a:t>Sacral neuromodulation </a:t>
            </a:r>
          </a:p>
          <a:p>
            <a:pPr lvl="1"/>
            <a:r>
              <a:rPr lang="en-US" dirty="0"/>
              <a:t>Implantable, programmable electrode that stimulates sacral nerve (pacemaker like, can be MRI compatible)</a:t>
            </a:r>
          </a:p>
          <a:p>
            <a:pPr lvl="1"/>
            <a:endParaRPr lang="en-US" dirty="0"/>
          </a:p>
          <a:p>
            <a:r>
              <a:rPr lang="en-US" dirty="0"/>
              <a:t>Catheters are not indicated for treatment of UI! (short term decompression for acute retention)</a:t>
            </a:r>
          </a:p>
        </p:txBody>
      </p:sp>
    </p:spTree>
    <p:extLst>
      <p:ext uri="{BB962C8B-B14F-4D97-AF65-F5344CB8AC3E}">
        <p14:creationId xmlns:p14="http://schemas.microsoft.com/office/powerpoint/2010/main" val="2082532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BFBF-7C70-5DB1-AE27-CF217C41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Surgery (5)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56402-813C-AC9D-C02C-48C386942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6075" lvl="1" indent="-346075" eaLnBrk="1" hangingPunct="1">
              <a:spcBef>
                <a:spcPct val="30000"/>
              </a:spcBef>
              <a:buFont typeface="Arial" pitchFamily="34" charset="0"/>
              <a:buChar char="•"/>
            </a:pPr>
            <a:r>
              <a:rPr lang="en-US" altLang="en-US" sz="2400" b="0" dirty="0">
                <a:latin typeface="Arial" charset="0"/>
              </a:rPr>
              <a:t>Highest cure rates for stress UI in women</a:t>
            </a:r>
          </a:p>
          <a:p>
            <a:pPr marL="346075" lvl="1" indent="-346075" eaLnBrk="1" hangingPunct="1">
              <a:spcBef>
                <a:spcPct val="60000"/>
              </a:spcBef>
              <a:buFont typeface="Arial" pitchFamily="34" charset="0"/>
              <a:buChar char="•"/>
            </a:pPr>
            <a:r>
              <a:rPr lang="en-US" altLang="en-US" sz="2400" b="0" dirty="0">
                <a:latin typeface="Arial" charset="0"/>
              </a:rPr>
              <a:t>Most common:</a:t>
            </a:r>
          </a:p>
          <a:p>
            <a:pPr marL="803275" lvl="2" indent="-346075" eaLnBrk="1" hangingPunct="1">
              <a:spcBef>
                <a:spcPct val="30000"/>
              </a:spcBef>
              <a:buFont typeface="Wingdings" pitchFamily="2" charset="2"/>
              <a:buChar char="Ø"/>
            </a:pPr>
            <a:r>
              <a:rPr lang="en-US" altLang="en-US" dirty="0" err="1">
                <a:latin typeface="Arial" charset="0"/>
              </a:rPr>
              <a:t>Colposuspension</a:t>
            </a:r>
            <a:r>
              <a:rPr lang="en-US" altLang="en-US" dirty="0">
                <a:latin typeface="Arial" charset="0"/>
              </a:rPr>
              <a:t> (Burch operation)</a:t>
            </a:r>
          </a:p>
          <a:p>
            <a:pPr marL="803275" lvl="2" indent="-346075" eaLnBrk="1" hangingPunct="1">
              <a:spcBef>
                <a:spcPct val="30000"/>
              </a:spcBef>
              <a:buFont typeface="Wingdings" pitchFamily="2" charset="2"/>
              <a:buChar char="Ø"/>
            </a:pPr>
            <a:r>
              <a:rPr lang="en-US" altLang="en-US" dirty="0">
                <a:latin typeface="Arial" charset="0"/>
              </a:rPr>
              <a:t>Slings (</a:t>
            </a:r>
            <a:r>
              <a:rPr lang="en-US" altLang="en-US" dirty="0" err="1">
                <a:latin typeface="Arial" charset="0"/>
              </a:rPr>
              <a:t>midurethral</a:t>
            </a:r>
            <a:r>
              <a:rPr lang="en-US" altLang="en-US" dirty="0">
                <a:latin typeface="Arial" charset="0"/>
              </a:rPr>
              <a:t> and bladder neck)</a:t>
            </a:r>
          </a:p>
          <a:p>
            <a:pPr marL="346075" lvl="1" indent="-346075">
              <a:spcBef>
                <a:spcPct val="60000"/>
              </a:spcBef>
              <a:buFont typeface="Arial" pitchFamily="34" charset="0"/>
              <a:buChar char="•"/>
            </a:pPr>
            <a:r>
              <a:rPr lang="en-US" altLang="en-US" sz="2400" b="0" dirty="0">
                <a:latin typeface="Arial" charset="0"/>
              </a:rPr>
              <a:t>Periurethral injection of a bulking agent for short term</a:t>
            </a: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b="0" dirty="0">
                <a:latin typeface="Arial" charset="0"/>
              </a:rPr>
              <a:t>(</a:t>
            </a:r>
            <a:r>
              <a:rPr lang="en-US" altLang="en-US" sz="2400" b="0" dirty="0">
                <a:latin typeface="Arial" charset="0"/>
                <a:cs typeface="Arial" charset="0"/>
              </a:rPr>
              <a:t>≤1 year)</a:t>
            </a:r>
          </a:p>
          <a:p>
            <a:pPr marL="346075" lvl="1" indent="-346075">
              <a:spcBef>
                <a:spcPct val="60000"/>
              </a:spcBef>
              <a:buFont typeface="Arial" pitchFamily="34" charset="0"/>
              <a:buChar char="•"/>
            </a:pPr>
            <a:r>
              <a:rPr lang="en-US" altLang="en-US" sz="2400" b="0" dirty="0">
                <a:latin typeface="Arial" charset="0"/>
                <a:cs typeface="Arial" charset="0"/>
              </a:rPr>
              <a:t>Artificial sphincters for refractory stress incontinence from sphincter damage (</a:t>
            </a:r>
            <a:r>
              <a:rPr lang="en-US" altLang="en-US" sz="2400" b="0" dirty="0" err="1">
                <a:latin typeface="Arial" charset="0"/>
                <a:cs typeface="Arial" charset="0"/>
              </a:rPr>
              <a:t>eg</a:t>
            </a:r>
            <a:r>
              <a:rPr lang="en-US" altLang="en-US" sz="2400" b="0" dirty="0">
                <a:latin typeface="Arial" charset="0"/>
                <a:cs typeface="Arial" charset="0"/>
              </a:rPr>
              <a:t>, after radical prostatectomy)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39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C232B-EBD1-85EF-B8B6-319A8D29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37E3B-FCCD-9878-3E9E-1A8A9DDB1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Anger, Jennifer Tash et al. “The prevalence of urinary incontinence among community dwelling adult women: results from the National Health and Nutrition Examination Survey.” </a:t>
            </a:r>
            <a:r>
              <a:rPr lang="en-US" b="0" i="1" u="none" strike="noStrike" dirty="0">
                <a:solidFill>
                  <a:srgbClr val="212121"/>
                </a:solidFill>
                <a:effectLst/>
                <a:latin typeface="BlinkMacSystemFont"/>
              </a:rPr>
              <a:t>The Journal of </a:t>
            </a:r>
            <a:r>
              <a:rPr lang="en-US" b="0" i="1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urology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vol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175,2 (2006): 601-4. doi:10.1016/S0022-5347(05)00242-9</a:t>
            </a:r>
          </a:p>
          <a:p>
            <a:pPr marL="514350" indent="-514350">
              <a:buAutoNum type="arabicParenR"/>
            </a:pP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Thom, D. “Variation in estimates of urinary incontinence prevalence in the community: effects of differences in definition, population characteristics, and study type.” </a:t>
            </a:r>
            <a:r>
              <a:rPr lang="en-US" b="0" i="1" u="none" strike="noStrike" dirty="0">
                <a:solidFill>
                  <a:srgbClr val="212121"/>
                </a:solidFill>
                <a:effectLst/>
                <a:latin typeface="BlinkMacSystemFont"/>
              </a:rPr>
              <a:t>Journal of the American Geriatrics Society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 vol. 46,4 (1998): 473-80.</a:t>
            </a:r>
          </a:p>
          <a:p>
            <a:pPr marL="514350" indent="-514350">
              <a:buAutoNum type="arabicParenR"/>
            </a:pP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Huang, Pan et al. “Urinary Incontinence Is Associated With Increased All-Cause Mortality in Older Nursing Home Residents: A Meta-Analysis.” </a:t>
            </a:r>
            <a:r>
              <a:rPr lang="en-US" b="0" i="1" u="none" strike="noStrike" dirty="0">
                <a:solidFill>
                  <a:srgbClr val="212121"/>
                </a:solidFill>
                <a:effectLst/>
                <a:latin typeface="BlinkMacSystemFont"/>
              </a:rPr>
              <a:t>Journal of nursing scholarship : an official publication of Sigma Theta Tau International Honor Society of Nursing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 vol. 53,5 (2021): 561-567. doi:10.1111/jnu.12671</a:t>
            </a:r>
          </a:p>
          <a:p>
            <a:pPr marL="514350" indent="-514350">
              <a:buAutoNum type="arabicParenR"/>
            </a:pP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Subak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, Leslee L et al. “Weight loss to treat urinary incontinence in overweight and obese women.” </a:t>
            </a:r>
            <a:r>
              <a:rPr lang="en-US" b="0" i="1" u="none" strike="noStrike" dirty="0">
                <a:solidFill>
                  <a:srgbClr val="212121"/>
                </a:solidFill>
                <a:effectLst/>
                <a:latin typeface="BlinkMacSystemFont"/>
              </a:rPr>
              <a:t>The New England journal of medicine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 vol. 360,5 (2009): 481-90. doi:10.1056/NEJMoa0806375</a:t>
            </a:r>
          </a:p>
          <a:p>
            <a:pPr marL="514350" indent="-514350">
              <a:buAutoNum type="arabicParenR"/>
            </a:pP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Geriatric Review Syllabus Teaching Slides, Urinary Incontinence, Slide 45</a:t>
            </a:r>
          </a:p>
          <a:p>
            <a:pPr marL="514350" indent="-514350">
              <a:buAutoNum type="arabicParenR"/>
            </a:pPr>
            <a:endParaRPr lang="en-US" b="0" i="0" u="none" strike="noStrike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514350" indent="-51435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795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2849</TotalTime>
  <Words>1157</Words>
  <Application>Microsoft Macintosh PowerPoint</Application>
  <PresentationFormat>Widescreen</PresentationFormat>
  <Paragraphs>132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BlinkMacSystemFont</vt:lpstr>
      <vt:lpstr>Noto Sans</vt:lpstr>
      <vt:lpstr>Wingdings</vt:lpstr>
      <vt:lpstr>Office Theme</vt:lpstr>
      <vt:lpstr>Urinary Incontinence</vt:lpstr>
      <vt:lpstr>Epidemiology</vt:lpstr>
      <vt:lpstr>Impact of UI on Health</vt:lpstr>
      <vt:lpstr>Types of Incontinence</vt:lpstr>
      <vt:lpstr>Evaluation</vt:lpstr>
      <vt:lpstr>Voiding Diary (sample from IUGA)</vt:lpstr>
      <vt:lpstr>Causative Medications</vt:lpstr>
      <vt:lpstr>Non-pharmacologic management</vt:lpstr>
      <vt:lpstr>Bladder Training</vt:lpstr>
      <vt:lpstr>Pharmacologic management</vt:lpstr>
      <vt:lpstr>Minimally Invasive Procedures</vt:lpstr>
      <vt:lpstr>Surgery (5)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Yamile Lozano</dc:creator>
  <cp:lastModifiedBy>Yamile Lozano</cp:lastModifiedBy>
  <cp:revision>15</cp:revision>
  <dcterms:created xsi:type="dcterms:W3CDTF">2024-10-14T17:57:40Z</dcterms:created>
  <dcterms:modified xsi:type="dcterms:W3CDTF">2024-10-18T06:35:04Z</dcterms:modified>
</cp:coreProperties>
</file>