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1" r:id="rId3"/>
    <p:sldId id="262" r:id="rId4"/>
    <p:sldId id="265" r:id="rId5"/>
    <p:sldId id="263" r:id="rId6"/>
    <p:sldId id="264" r:id="rId7"/>
    <p:sldId id="267" r:id="rId8"/>
    <p:sldId id="257" r:id="rId9"/>
    <p:sldId id="258" r:id="rId10"/>
    <p:sldId id="259" r:id="rId11"/>
    <p:sldId id="270" r:id="rId12"/>
    <p:sldId id="266" r:id="rId13"/>
    <p:sldId id="268" r:id="rId14"/>
    <p:sldId id="269" r:id="rId15"/>
    <p:sldId id="271" r:id="rId16"/>
    <p:sldId id="26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5958"/>
  </p:normalViewPr>
  <p:slideViewPr>
    <p:cSldViewPr snapToGrid="0">
      <p:cViewPr varScale="1">
        <p:scale>
          <a:sx n="110" d="100"/>
          <a:sy n="110" d="100"/>
        </p:scale>
        <p:origin x="63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10/10/24</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10/10/24</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10/10/24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10/10/24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10/10/24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10/10/24</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10/10/24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10/10/24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10/10/24</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10/10/24</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doi.org/10.3390/jcm1219614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FFD1D-CB8D-B530-986E-AEFDCDDAC282}"/>
              </a:ext>
            </a:extLst>
          </p:cNvPr>
          <p:cNvSpPr>
            <a:spLocks noGrp="1"/>
          </p:cNvSpPr>
          <p:nvPr>
            <p:ph type="ctrTitle"/>
          </p:nvPr>
        </p:nvSpPr>
        <p:spPr/>
        <p:txBody>
          <a:bodyPr/>
          <a:lstStyle/>
          <a:p>
            <a:r>
              <a:rPr lang="en-US" dirty="0"/>
              <a:t>Constipation</a:t>
            </a:r>
          </a:p>
        </p:txBody>
      </p:sp>
      <p:sp>
        <p:nvSpPr>
          <p:cNvPr id="3" name="Subtitle 2">
            <a:extLst>
              <a:ext uri="{FF2B5EF4-FFF2-40B4-BE49-F238E27FC236}">
                <a16:creationId xmlns:a16="http://schemas.microsoft.com/office/drawing/2014/main" id="{E731244B-E81F-DC4A-7369-1B8504475374}"/>
              </a:ext>
            </a:extLst>
          </p:cNvPr>
          <p:cNvSpPr>
            <a:spLocks noGrp="1"/>
          </p:cNvSpPr>
          <p:nvPr>
            <p:ph type="subTitle" idx="1"/>
          </p:nvPr>
        </p:nvSpPr>
        <p:spPr/>
        <p:txBody>
          <a:bodyPr>
            <a:normAutofit fontScale="92500" lnSpcReduction="10000"/>
          </a:bodyPr>
          <a:lstStyle/>
          <a:p>
            <a:r>
              <a:rPr lang="en-US" dirty="0"/>
              <a:t>Angelica Suarez-Ramirez, MD </a:t>
            </a:r>
          </a:p>
          <a:p>
            <a:r>
              <a:rPr lang="en-US" dirty="0"/>
              <a:t>Geriatric Medicine Fellow </a:t>
            </a:r>
          </a:p>
        </p:txBody>
      </p:sp>
      <p:pic>
        <p:nvPicPr>
          <p:cNvPr id="1026" name="Picture 2" descr="Everyone Poops">
            <a:extLst>
              <a:ext uri="{FF2B5EF4-FFF2-40B4-BE49-F238E27FC236}">
                <a16:creationId xmlns:a16="http://schemas.microsoft.com/office/drawing/2014/main" id="{32262F3B-0AE9-0269-D9A3-124BB0F899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721" t="13164" r="18608" b="13924"/>
          <a:stretch/>
        </p:blipFill>
        <p:spPr bwMode="auto">
          <a:xfrm>
            <a:off x="8704162" y="1803405"/>
            <a:ext cx="2984339" cy="35282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655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91F12-727D-61C4-A5C6-5778A8F6181D}"/>
              </a:ext>
            </a:extLst>
          </p:cNvPr>
          <p:cNvSpPr>
            <a:spLocks noGrp="1"/>
          </p:cNvSpPr>
          <p:nvPr>
            <p:ph type="title"/>
          </p:nvPr>
        </p:nvSpPr>
        <p:spPr/>
        <p:txBody>
          <a:bodyPr/>
          <a:lstStyle/>
          <a:p>
            <a:r>
              <a:rPr lang="en-US" dirty="0"/>
              <a:t>case</a:t>
            </a:r>
          </a:p>
        </p:txBody>
      </p:sp>
      <p:sp>
        <p:nvSpPr>
          <p:cNvPr id="3" name="Content Placeholder 2">
            <a:extLst>
              <a:ext uri="{FF2B5EF4-FFF2-40B4-BE49-F238E27FC236}">
                <a16:creationId xmlns:a16="http://schemas.microsoft.com/office/drawing/2014/main" id="{9307042D-7E8A-2EA9-2BDC-FEB49129C4FA}"/>
              </a:ext>
            </a:extLst>
          </p:cNvPr>
          <p:cNvSpPr>
            <a:spLocks noGrp="1"/>
          </p:cNvSpPr>
          <p:nvPr>
            <p:ph idx="1"/>
          </p:nvPr>
        </p:nvSpPr>
        <p:spPr/>
        <p:txBody>
          <a:bodyPr/>
          <a:lstStyle/>
          <a:p>
            <a:r>
              <a:rPr lang="en-US" dirty="0"/>
              <a:t>82yo female is admitted to SBH for catatonia, had been worsening for a few days. After being in the hospital for 4 days staff alerts you she hasn’t had a bowel movement since she’s been here. What will you do?</a:t>
            </a:r>
          </a:p>
          <a:p>
            <a:pPr lvl="1"/>
            <a:r>
              <a:rPr lang="en-US" dirty="0"/>
              <a:t>A. start docusate </a:t>
            </a:r>
          </a:p>
          <a:p>
            <a:pPr lvl="1"/>
            <a:r>
              <a:rPr lang="en-US" dirty="0"/>
              <a:t>B. start </a:t>
            </a:r>
            <a:r>
              <a:rPr lang="en-US" dirty="0" err="1"/>
              <a:t>miralax</a:t>
            </a:r>
            <a:r>
              <a:rPr lang="en-US" dirty="0"/>
              <a:t> </a:t>
            </a:r>
          </a:p>
          <a:p>
            <a:pPr lvl="1"/>
            <a:r>
              <a:rPr lang="en-US" dirty="0"/>
              <a:t>C. monitor </a:t>
            </a:r>
          </a:p>
        </p:txBody>
      </p:sp>
    </p:spTree>
    <p:extLst>
      <p:ext uri="{BB962C8B-B14F-4D97-AF65-F5344CB8AC3E}">
        <p14:creationId xmlns:p14="http://schemas.microsoft.com/office/powerpoint/2010/main" val="4196832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95907-9C08-31AE-EF7E-FB2B1E09443C}"/>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A0C2E109-F476-D58C-8F10-56DB71BA61C1}"/>
              </a:ext>
            </a:extLst>
          </p:cNvPr>
          <p:cNvSpPr>
            <a:spLocks noGrp="1"/>
          </p:cNvSpPr>
          <p:nvPr>
            <p:ph idx="1"/>
          </p:nvPr>
        </p:nvSpPr>
        <p:spPr>
          <a:xfrm>
            <a:off x="733546" y="2309727"/>
            <a:ext cx="6467354" cy="4981745"/>
          </a:xfrm>
        </p:spPr>
        <p:txBody>
          <a:bodyPr/>
          <a:lstStyle/>
          <a:p>
            <a:r>
              <a:rPr lang="en-US" dirty="0"/>
              <a:t>Identify why constipation is a problem in geriatric population </a:t>
            </a:r>
          </a:p>
          <a:p>
            <a:r>
              <a:rPr lang="en-US" dirty="0"/>
              <a:t>Be able to define chronic constipation</a:t>
            </a:r>
          </a:p>
          <a:p>
            <a:r>
              <a:rPr lang="en-US" dirty="0"/>
              <a:t>Discuss management and treatment options </a:t>
            </a:r>
          </a:p>
          <a:p>
            <a:r>
              <a:rPr lang="en-US" dirty="0"/>
              <a:t>Discuss acute constipation as it relates to the inpatient setting</a:t>
            </a:r>
          </a:p>
          <a:p>
            <a:endParaRPr lang="en-US" dirty="0"/>
          </a:p>
        </p:txBody>
      </p:sp>
      <p:pic>
        <p:nvPicPr>
          <p:cNvPr id="2054" name="Picture 6" descr="11-02a FM11">
            <a:extLst>
              <a:ext uri="{FF2B5EF4-FFF2-40B4-BE49-F238E27FC236}">
                <a16:creationId xmlns:a16="http://schemas.microsoft.com/office/drawing/2014/main" id="{77DCF1E7-1FE7-83F1-C1C0-78C7EF4103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5119" y="2968462"/>
            <a:ext cx="4166886" cy="31251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554A49E-EB00-40C4-DFF8-0935770B1F69}"/>
              </a:ext>
            </a:extLst>
          </p:cNvPr>
          <p:cNvSpPr txBox="1"/>
          <p:nvPr/>
        </p:nvSpPr>
        <p:spPr>
          <a:xfrm>
            <a:off x="9182461" y="6093627"/>
            <a:ext cx="2608406" cy="369332"/>
          </a:xfrm>
          <a:prstGeom prst="rect">
            <a:avLst/>
          </a:prstGeom>
          <a:noFill/>
        </p:spPr>
        <p:txBody>
          <a:bodyPr wrap="none" rtlCol="0">
            <a:spAutoFit/>
          </a:bodyPr>
          <a:lstStyle/>
          <a:p>
            <a:r>
              <a:rPr lang="en-US" dirty="0"/>
              <a:t>Bristol stool form scale</a:t>
            </a:r>
          </a:p>
        </p:txBody>
      </p:sp>
    </p:spTree>
    <p:extLst>
      <p:ext uri="{BB962C8B-B14F-4D97-AF65-F5344CB8AC3E}">
        <p14:creationId xmlns:p14="http://schemas.microsoft.com/office/powerpoint/2010/main" val="77797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8FEB6-14BE-A465-67BB-1F20BD28DAEE}"/>
              </a:ext>
            </a:extLst>
          </p:cNvPr>
          <p:cNvSpPr>
            <a:spLocks noGrp="1"/>
          </p:cNvSpPr>
          <p:nvPr>
            <p:ph type="title"/>
          </p:nvPr>
        </p:nvSpPr>
        <p:spPr/>
        <p:txBody>
          <a:bodyPr/>
          <a:lstStyle/>
          <a:p>
            <a:r>
              <a:rPr lang="en-US" dirty="0"/>
              <a:t>Why it matters</a:t>
            </a:r>
          </a:p>
        </p:txBody>
      </p:sp>
      <p:sp>
        <p:nvSpPr>
          <p:cNvPr id="3" name="Content Placeholder 2">
            <a:extLst>
              <a:ext uri="{FF2B5EF4-FFF2-40B4-BE49-F238E27FC236}">
                <a16:creationId xmlns:a16="http://schemas.microsoft.com/office/drawing/2014/main" id="{BEB22135-08CD-B872-2334-5D6F33903B5A}"/>
              </a:ext>
            </a:extLst>
          </p:cNvPr>
          <p:cNvSpPr>
            <a:spLocks noGrp="1"/>
          </p:cNvSpPr>
          <p:nvPr>
            <p:ph idx="1"/>
          </p:nvPr>
        </p:nvSpPr>
        <p:spPr/>
        <p:txBody>
          <a:bodyPr/>
          <a:lstStyle/>
          <a:p>
            <a:r>
              <a:rPr lang="en-US" dirty="0"/>
              <a:t>prevalence of constipation in the older adult ranges from 24-50%</a:t>
            </a:r>
          </a:p>
          <a:p>
            <a:r>
              <a:rPr lang="en-US" dirty="0"/>
              <a:t>Laxatives are used daily by 10-18% of community dwelling older adults and 74% of nursing home residents</a:t>
            </a:r>
          </a:p>
          <a:p>
            <a:r>
              <a:rPr lang="en-US" dirty="0"/>
              <a:t>Defecation may be impaired by decreased smooth muscle contraction in the rectum or the inability to relax the muscles of defecation. In older adults, rectal receptors may have a diminished response to stretching, blunting the urge to defecate despite accumulation of large quantities of stool.</a:t>
            </a:r>
          </a:p>
          <a:p>
            <a:r>
              <a:rPr lang="en-US" dirty="0"/>
              <a:t>Inpatient: In elderly patients who may be confused, constipation may manifest as dehydration or nausea and may result in fecal impaction or bowel obstruction. This can result in delirium, increased length of stay in hospital, and increased morbidity and mortality</a:t>
            </a:r>
          </a:p>
        </p:txBody>
      </p:sp>
    </p:spTree>
    <p:extLst>
      <p:ext uri="{BB962C8B-B14F-4D97-AF65-F5344CB8AC3E}">
        <p14:creationId xmlns:p14="http://schemas.microsoft.com/office/powerpoint/2010/main" val="4261146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7C0E6-52D7-AE8C-30A0-6A01B2FEB390}"/>
              </a:ext>
            </a:extLst>
          </p:cNvPr>
          <p:cNvSpPr>
            <a:spLocks noGrp="1"/>
          </p:cNvSpPr>
          <p:nvPr>
            <p:ph type="title"/>
          </p:nvPr>
        </p:nvSpPr>
        <p:spPr/>
        <p:txBody>
          <a:bodyPr/>
          <a:lstStyle/>
          <a:p>
            <a:r>
              <a:rPr lang="en-US" dirty="0"/>
              <a:t>Rome iv criteria</a:t>
            </a:r>
          </a:p>
        </p:txBody>
      </p:sp>
      <p:sp>
        <p:nvSpPr>
          <p:cNvPr id="3" name="Content Placeholder 2">
            <a:extLst>
              <a:ext uri="{FF2B5EF4-FFF2-40B4-BE49-F238E27FC236}">
                <a16:creationId xmlns:a16="http://schemas.microsoft.com/office/drawing/2014/main" id="{CA67EE1A-0BF7-44F6-696F-16C9FD6866DB}"/>
              </a:ext>
            </a:extLst>
          </p:cNvPr>
          <p:cNvSpPr>
            <a:spLocks noGrp="1"/>
          </p:cNvSpPr>
          <p:nvPr>
            <p:ph idx="1"/>
          </p:nvPr>
        </p:nvSpPr>
        <p:spPr/>
        <p:txBody>
          <a:bodyPr>
            <a:normAutofit fontScale="92500" lnSpcReduction="10000"/>
          </a:bodyPr>
          <a:lstStyle/>
          <a:p>
            <a:pPr marL="0" indent="0">
              <a:buNone/>
            </a:pPr>
            <a:r>
              <a:rPr lang="en-US" dirty="0"/>
              <a:t>Criteria fulfilled for the last 3 months with symptom onset at least 6 months prior to diagnosis. Must include </a:t>
            </a:r>
            <a:r>
              <a:rPr lang="en-US" dirty="0">
                <a:solidFill>
                  <a:schemeClr val="accent1"/>
                </a:solidFill>
              </a:rPr>
              <a:t>two or more </a:t>
            </a:r>
            <a:r>
              <a:rPr lang="en-US" dirty="0"/>
              <a:t>of the following:**</a:t>
            </a:r>
          </a:p>
          <a:p>
            <a:r>
              <a:rPr lang="en-US" dirty="0">
                <a:solidFill>
                  <a:schemeClr val="accent1"/>
                </a:solidFill>
              </a:rPr>
              <a:t>Straining during more than ¼ (25%) of defecations</a:t>
            </a:r>
          </a:p>
          <a:p>
            <a:r>
              <a:rPr lang="en-US" dirty="0"/>
              <a:t>Lumpy or hard stools (Bristol Stool Form Scale 1-2) more than ¼ (25%) of defecations</a:t>
            </a:r>
          </a:p>
          <a:p>
            <a:r>
              <a:rPr lang="en-US" dirty="0"/>
              <a:t>Sensation of incomplete evacuation more than ¼ (25%) of defecations</a:t>
            </a:r>
          </a:p>
          <a:p>
            <a:r>
              <a:rPr lang="en-US" dirty="0"/>
              <a:t>Sensation of anorectal obstruction/blockage more than ¼ (25%) of defecations</a:t>
            </a:r>
          </a:p>
          <a:p>
            <a:r>
              <a:rPr lang="en-US" dirty="0"/>
              <a:t>Manual maneuvers to facilitate more than ¼ (25%) of defecations (e.g., digital evacuation, support of the pelvic floor)</a:t>
            </a:r>
          </a:p>
          <a:p>
            <a:r>
              <a:rPr lang="en-US" dirty="0">
                <a:solidFill>
                  <a:schemeClr val="accent1"/>
                </a:solidFill>
              </a:rPr>
              <a:t>Fewer than three SBM per week</a:t>
            </a:r>
          </a:p>
          <a:p>
            <a:r>
              <a:rPr lang="en-US" dirty="0"/>
              <a:t>Loose stools are rarely present without the use of laxatives</a:t>
            </a:r>
          </a:p>
          <a:p>
            <a:r>
              <a:rPr lang="en-US" dirty="0"/>
              <a:t>Insufficient criteria for irritable bowel syndrome</a:t>
            </a:r>
          </a:p>
        </p:txBody>
      </p:sp>
    </p:spTree>
    <p:extLst>
      <p:ext uri="{BB962C8B-B14F-4D97-AF65-F5344CB8AC3E}">
        <p14:creationId xmlns:p14="http://schemas.microsoft.com/office/powerpoint/2010/main" val="2310280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003C1-E855-8872-C2E5-33D2BFA9799A}"/>
              </a:ext>
            </a:extLst>
          </p:cNvPr>
          <p:cNvSpPr>
            <a:spLocks noGrp="1"/>
          </p:cNvSpPr>
          <p:nvPr>
            <p:ph type="title"/>
          </p:nvPr>
        </p:nvSpPr>
        <p:spPr/>
        <p:txBody>
          <a:bodyPr/>
          <a:lstStyle/>
          <a:p>
            <a:r>
              <a:rPr lang="en-US" dirty="0"/>
              <a:t>causes</a:t>
            </a:r>
          </a:p>
        </p:txBody>
      </p:sp>
      <p:pic>
        <p:nvPicPr>
          <p:cNvPr id="3076" name="Picture 4" descr="Medication pills illustration clipart free download">
            <a:extLst>
              <a:ext uri="{FF2B5EF4-FFF2-40B4-BE49-F238E27FC236}">
                <a16:creationId xmlns:a16="http://schemas.microsoft.com/office/drawing/2014/main" id="{B6909234-F5C5-77A7-718C-C424B1FDDF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398" y="756407"/>
            <a:ext cx="3019747" cy="2517913"/>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Old People Sit: Over 22,413 Royalty-Free Licensable Stock Illustrations &amp;  Drawings | Shutterstock">
            <a:extLst>
              <a:ext uri="{FF2B5EF4-FFF2-40B4-BE49-F238E27FC236}">
                <a16:creationId xmlns:a16="http://schemas.microsoft.com/office/drawing/2014/main" id="{FD9D7135-9A47-4DD8-8C5C-18067395A6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441"/>
          <a:stretch/>
        </p:blipFill>
        <p:spPr bwMode="auto">
          <a:xfrm>
            <a:off x="5062396" y="1288643"/>
            <a:ext cx="2796813" cy="2230260"/>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Free Food Clipart Vectors &amp; Illustrations for Free Download | Freepik">
            <a:extLst>
              <a:ext uri="{FF2B5EF4-FFF2-40B4-BE49-F238E27FC236}">
                <a16:creationId xmlns:a16="http://schemas.microsoft.com/office/drawing/2014/main" id="{7275636D-E569-F0BF-E3F5-0239C1D06B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0445" y="4546656"/>
            <a:ext cx="3608568" cy="1735110"/>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cartoon colon with face and question marks around it">
            <a:extLst>
              <a:ext uri="{FF2B5EF4-FFF2-40B4-BE49-F238E27FC236}">
                <a16:creationId xmlns:a16="http://schemas.microsoft.com/office/drawing/2014/main" id="{269DBE9A-D45B-D427-99BC-D067055F42D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831" r="25446"/>
          <a:stretch/>
        </p:blipFill>
        <p:spPr bwMode="auto">
          <a:xfrm>
            <a:off x="4236334" y="4275028"/>
            <a:ext cx="2060294" cy="1948793"/>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descr="Depression Prayer Stock Illustrations – 340 Depression Prayer Stock  Illustrations, Vectors &amp; Clipart - Dreamstime">
            <a:extLst>
              <a:ext uri="{FF2B5EF4-FFF2-40B4-BE49-F238E27FC236}">
                <a16:creationId xmlns:a16="http://schemas.microsoft.com/office/drawing/2014/main" id="{A6A0508A-C777-B940-EC06-B6EC5776B0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9145" y="3321987"/>
            <a:ext cx="1946455" cy="2885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6383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95446-DB2E-3AFD-025F-AFA346797C70}"/>
              </a:ext>
            </a:extLst>
          </p:cNvPr>
          <p:cNvSpPr>
            <a:spLocks noGrp="1"/>
          </p:cNvSpPr>
          <p:nvPr>
            <p:ph type="title"/>
          </p:nvPr>
        </p:nvSpPr>
        <p:spPr/>
        <p:txBody>
          <a:bodyPr/>
          <a:lstStyle/>
          <a:p>
            <a:r>
              <a:rPr lang="en-US" dirty="0"/>
              <a:t>workup</a:t>
            </a:r>
          </a:p>
        </p:txBody>
      </p:sp>
      <p:sp>
        <p:nvSpPr>
          <p:cNvPr id="3" name="Content Placeholder 2">
            <a:extLst>
              <a:ext uri="{FF2B5EF4-FFF2-40B4-BE49-F238E27FC236}">
                <a16:creationId xmlns:a16="http://schemas.microsoft.com/office/drawing/2014/main" id="{97952E70-2790-DE20-D5BA-607433E5B7CC}"/>
              </a:ext>
            </a:extLst>
          </p:cNvPr>
          <p:cNvSpPr>
            <a:spLocks noGrp="1"/>
          </p:cNvSpPr>
          <p:nvPr>
            <p:ph idx="1"/>
          </p:nvPr>
        </p:nvSpPr>
        <p:spPr/>
        <p:txBody>
          <a:bodyPr/>
          <a:lstStyle/>
          <a:p>
            <a:r>
              <a:rPr lang="en-US" dirty="0"/>
              <a:t>Exclude secondary causes </a:t>
            </a:r>
          </a:p>
          <a:p>
            <a:r>
              <a:rPr lang="en-US" dirty="0"/>
              <a:t>immobility, chronic medical problems, medication list </a:t>
            </a:r>
          </a:p>
          <a:p>
            <a:r>
              <a:rPr lang="en-US" dirty="0"/>
              <a:t>Concurrent psychosocial problems such as social isolation, decreased mobility, poor nutrition, and lack of independence should also be addressed as they can contribute to constipation</a:t>
            </a:r>
          </a:p>
          <a:p>
            <a:r>
              <a:rPr lang="en-US" dirty="0"/>
              <a:t> in patients with chronic constipation without </a:t>
            </a:r>
            <a:r>
              <a:rPr lang="en-US" dirty="0">
                <a:solidFill>
                  <a:schemeClr val="accent1"/>
                </a:solidFill>
              </a:rPr>
              <a:t>alarm symptoms </a:t>
            </a:r>
            <a:r>
              <a:rPr lang="en-US" dirty="0"/>
              <a:t>or signs (</a:t>
            </a:r>
            <a:r>
              <a:rPr lang="en-US" dirty="0">
                <a:solidFill>
                  <a:schemeClr val="accent1"/>
                </a:solidFill>
              </a:rPr>
              <a:t>hematochezia, weight loss ≥10 pounds, family history of colon cancer or inflammatory bowel disease, anemia, positive fecal occult blood tests, acute onset of constipation in older adults, and severe persistent constipation that is unresponsive to treatment</a:t>
            </a:r>
            <a:r>
              <a:rPr lang="en-US" dirty="0"/>
              <a:t>), there are inadequate data to make a recommendation about the routine use of laboratory test</a:t>
            </a:r>
          </a:p>
        </p:txBody>
      </p:sp>
    </p:spTree>
    <p:extLst>
      <p:ext uri="{BB962C8B-B14F-4D97-AF65-F5344CB8AC3E}">
        <p14:creationId xmlns:p14="http://schemas.microsoft.com/office/powerpoint/2010/main" val="3319079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B52E0-E73F-25CC-8074-9858AB317B1D}"/>
              </a:ext>
            </a:extLst>
          </p:cNvPr>
          <p:cNvSpPr>
            <a:spLocks noGrp="1"/>
          </p:cNvSpPr>
          <p:nvPr>
            <p:ph type="title"/>
          </p:nvPr>
        </p:nvSpPr>
        <p:spPr/>
        <p:txBody>
          <a:bodyPr/>
          <a:lstStyle/>
          <a:p>
            <a:r>
              <a:rPr lang="en-US" dirty="0"/>
              <a:t>Treatment</a:t>
            </a:r>
          </a:p>
        </p:txBody>
      </p:sp>
      <p:sp>
        <p:nvSpPr>
          <p:cNvPr id="3" name="Content Placeholder 2">
            <a:extLst>
              <a:ext uri="{FF2B5EF4-FFF2-40B4-BE49-F238E27FC236}">
                <a16:creationId xmlns:a16="http://schemas.microsoft.com/office/drawing/2014/main" id="{6CFF7E04-9CC3-9DAD-D3AC-5CF82BDF7B60}"/>
              </a:ext>
            </a:extLst>
          </p:cNvPr>
          <p:cNvSpPr>
            <a:spLocks noGrp="1"/>
          </p:cNvSpPr>
          <p:nvPr>
            <p:ph idx="1"/>
          </p:nvPr>
        </p:nvSpPr>
        <p:spPr/>
        <p:txBody>
          <a:bodyPr>
            <a:normAutofit/>
          </a:bodyPr>
          <a:lstStyle/>
          <a:p>
            <a:r>
              <a:rPr lang="en-US" dirty="0"/>
              <a:t>Step 1: try non-pharmacologic. Increase fluid and fiber intake. Exercise.  Scheduled toileting after meals</a:t>
            </a:r>
          </a:p>
          <a:p>
            <a:pPr marL="0" indent="0">
              <a:buNone/>
            </a:pPr>
            <a:endParaRPr lang="en-US" dirty="0"/>
          </a:p>
          <a:p>
            <a:r>
              <a:rPr lang="en-US" dirty="0"/>
              <a:t>Step 2: Meds</a:t>
            </a:r>
          </a:p>
        </p:txBody>
      </p:sp>
      <p:pic>
        <p:nvPicPr>
          <p:cNvPr id="5" name="Picture 4">
            <a:extLst>
              <a:ext uri="{FF2B5EF4-FFF2-40B4-BE49-F238E27FC236}">
                <a16:creationId xmlns:a16="http://schemas.microsoft.com/office/drawing/2014/main" id="{2284DEF7-1BAC-3AF4-F946-E18A9CC13707}"/>
              </a:ext>
            </a:extLst>
          </p:cNvPr>
          <p:cNvPicPr>
            <a:picLocks noChangeAspect="1"/>
          </p:cNvPicPr>
          <p:nvPr/>
        </p:nvPicPr>
        <p:blipFill>
          <a:blip r:embed="rId2"/>
          <a:stretch>
            <a:fillRect/>
          </a:stretch>
        </p:blipFill>
        <p:spPr>
          <a:xfrm>
            <a:off x="6096000" y="2739094"/>
            <a:ext cx="3735327" cy="4118906"/>
          </a:xfrm>
          <a:prstGeom prst="rect">
            <a:avLst/>
          </a:prstGeom>
        </p:spPr>
      </p:pic>
    </p:spTree>
    <p:extLst>
      <p:ext uri="{BB962C8B-B14F-4D97-AF65-F5344CB8AC3E}">
        <p14:creationId xmlns:p14="http://schemas.microsoft.com/office/powerpoint/2010/main" val="144588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2D982-3E70-B452-1EBB-C377554D5AC2}"/>
              </a:ext>
            </a:extLst>
          </p:cNvPr>
          <p:cNvSpPr>
            <a:spLocks noGrp="1"/>
          </p:cNvSpPr>
          <p:nvPr>
            <p:ph type="title"/>
          </p:nvPr>
        </p:nvSpPr>
        <p:spPr/>
        <p:txBody>
          <a:bodyPr/>
          <a:lstStyle/>
          <a:p>
            <a:r>
              <a:rPr lang="en-US" dirty="0"/>
              <a:t>Treatment cont.</a:t>
            </a:r>
          </a:p>
        </p:txBody>
      </p:sp>
      <p:sp>
        <p:nvSpPr>
          <p:cNvPr id="3" name="Content Placeholder 2">
            <a:extLst>
              <a:ext uri="{FF2B5EF4-FFF2-40B4-BE49-F238E27FC236}">
                <a16:creationId xmlns:a16="http://schemas.microsoft.com/office/drawing/2014/main" id="{5973A52D-CD20-7C32-DF68-D79C3F1D0015}"/>
              </a:ext>
            </a:extLst>
          </p:cNvPr>
          <p:cNvSpPr>
            <a:spLocks noGrp="1"/>
          </p:cNvSpPr>
          <p:nvPr>
            <p:ph idx="1"/>
          </p:nvPr>
        </p:nvSpPr>
        <p:spPr/>
        <p:txBody>
          <a:bodyPr>
            <a:normAutofit fontScale="77500" lnSpcReduction="20000"/>
          </a:bodyPr>
          <a:lstStyle/>
          <a:p>
            <a:r>
              <a:rPr lang="en-US" dirty="0"/>
              <a:t>Fiber: Among the evaluated fiber supplements, only psyllium appears to be effective (with very limited and uncertain data on bran and inulin) </a:t>
            </a:r>
          </a:p>
          <a:p>
            <a:r>
              <a:rPr lang="en-US" dirty="0"/>
              <a:t>Osmotic agents: </a:t>
            </a:r>
          </a:p>
          <a:p>
            <a:pPr lvl="1"/>
            <a:r>
              <a:rPr lang="en-US" dirty="0">
                <a:solidFill>
                  <a:srgbClr val="FF0000"/>
                </a:solidFill>
              </a:rPr>
              <a:t>Polyethylene glycol </a:t>
            </a:r>
            <a:r>
              <a:rPr lang="en-US" dirty="0"/>
              <a:t>(</a:t>
            </a:r>
            <a:r>
              <a:rPr lang="en-US" dirty="0" err="1"/>
              <a:t>miralax</a:t>
            </a:r>
            <a:r>
              <a:rPr lang="en-US" dirty="0"/>
              <a:t>)- strong rec, mod evidence. Side effects include abdominal distension, loose stool, flatulence, and nausea </a:t>
            </a:r>
          </a:p>
          <a:p>
            <a:pPr lvl="1"/>
            <a:r>
              <a:rPr lang="en-US" dirty="0"/>
              <a:t> Magnesium oxide- conditional, very low. Avoid use in patients with renal insufficiency due to risk of hypermagnesemia </a:t>
            </a:r>
          </a:p>
          <a:p>
            <a:pPr lvl="1"/>
            <a:r>
              <a:rPr lang="en-US" dirty="0"/>
              <a:t>Lactulose- conditional, very low. Bloating and flatulence are dose-dependent and common side effects, which may limit its use in clinical practice</a:t>
            </a:r>
          </a:p>
          <a:p>
            <a:endParaRPr lang="en-US" dirty="0"/>
          </a:p>
          <a:p>
            <a:r>
              <a:rPr lang="en-US" dirty="0"/>
              <a:t>Stimulant laxatives</a:t>
            </a:r>
          </a:p>
          <a:p>
            <a:pPr lvl="1"/>
            <a:r>
              <a:rPr lang="en-US" dirty="0">
                <a:solidFill>
                  <a:srgbClr val="FF0000"/>
                </a:solidFill>
              </a:rPr>
              <a:t>Bisacodyl or sodium </a:t>
            </a:r>
            <a:r>
              <a:rPr lang="en-US" dirty="0" err="1">
                <a:solidFill>
                  <a:srgbClr val="FF0000"/>
                </a:solidFill>
              </a:rPr>
              <a:t>picosulphate</a:t>
            </a:r>
            <a:r>
              <a:rPr lang="en-US" dirty="0">
                <a:solidFill>
                  <a:srgbClr val="FF0000"/>
                </a:solidFill>
              </a:rPr>
              <a:t> </a:t>
            </a:r>
            <a:r>
              <a:rPr lang="en-US" dirty="0"/>
              <a:t>short term or as rescue therapy. Strong, mod. </a:t>
            </a:r>
          </a:p>
          <a:p>
            <a:pPr lvl="2"/>
            <a:r>
              <a:rPr lang="en-US" dirty="0"/>
              <a:t>Short-term use is defined as daily use for 4 </a:t>
            </a:r>
            <a:r>
              <a:rPr lang="en-US" dirty="0" err="1"/>
              <a:t>wk</a:t>
            </a:r>
            <a:r>
              <a:rPr lang="en-US" dirty="0"/>
              <a:t> or less. While long- term use is probably appropriate, data are needed to better understand tolerance and side effects </a:t>
            </a:r>
          </a:p>
          <a:p>
            <a:pPr lvl="2"/>
            <a:r>
              <a:rPr lang="en-US" dirty="0"/>
              <a:t>good option for occasional use or rescue therapy in combination </a:t>
            </a:r>
          </a:p>
          <a:p>
            <a:pPr lvl="2"/>
            <a:r>
              <a:rPr lang="en-US" dirty="0"/>
              <a:t>most common side effects are abdominal pain, cramping and diarrhea</a:t>
            </a:r>
          </a:p>
          <a:p>
            <a:pPr lvl="1"/>
            <a:r>
              <a:rPr lang="en-US" dirty="0"/>
              <a:t>Senna. Conditional, low. Abdominal pain and cramping may occur with a higher dose of senna </a:t>
            </a:r>
          </a:p>
        </p:txBody>
      </p:sp>
    </p:spTree>
    <p:extLst>
      <p:ext uri="{BB962C8B-B14F-4D97-AF65-F5344CB8AC3E}">
        <p14:creationId xmlns:p14="http://schemas.microsoft.com/office/powerpoint/2010/main" val="294812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CF9CE-7CC5-B1EB-9B37-A182B2E0CBA2}"/>
              </a:ext>
            </a:extLst>
          </p:cNvPr>
          <p:cNvSpPr>
            <a:spLocks noGrp="1"/>
          </p:cNvSpPr>
          <p:nvPr>
            <p:ph type="title"/>
          </p:nvPr>
        </p:nvSpPr>
        <p:spPr/>
        <p:txBody>
          <a:bodyPr/>
          <a:lstStyle/>
          <a:p>
            <a:r>
              <a:rPr lang="en-US" dirty="0"/>
              <a:t>Treatment cont. </a:t>
            </a:r>
          </a:p>
        </p:txBody>
      </p:sp>
      <p:sp>
        <p:nvSpPr>
          <p:cNvPr id="3" name="Content Placeholder 2">
            <a:extLst>
              <a:ext uri="{FF2B5EF4-FFF2-40B4-BE49-F238E27FC236}">
                <a16:creationId xmlns:a16="http://schemas.microsoft.com/office/drawing/2014/main" id="{6CAF55FB-FDDC-63F2-1715-31DDD3E4B87E}"/>
              </a:ext>
            </a:extLst>
          </p:cNvPr>
          <p:cNvSpPr>
            <a:spLocks noGrp="1"/>
          </p:cNvSpPr>
          <p:nvPr>
            <p:ph idx="1"/>
          </p:nvPr>
        </p:nvSpPr>
        <p:spPr/>
        <p:txBody>
          <a:bodyPr/>
          <a:lstStyle/>
          <a:p>
            <a:r>
              <a:rPr lang="en-US" dirty="0"/>
              <a:t>Secretagogues</a:t>
            </a:r>
          </a:p>
          <a:p>
            <a:pPr lvl="1"/>
            <a:r>
              <a:rPr lang="en-US" dirty="0" err="1"/>
              <a:t>Lubiprostone</a:t>
            </a:r>
            <a:r>
              <a:rPr lang="en-US" dirty="0"/>
              <a:t>. Conditional, low. Nausea may occur; however, the risk of nausea is dose-dependent and seems to be lower when taken with food and water </a:t>
            </a:r>
          </a:p>
          <a:p>
            <a:pPr lvl="1"/>
            <a:r>
              <a:rPr lang="en-US" dirty="0">
                <a:solidFill>
                  <a:srgbClr val="FF0000"/>
                </a:solidFill>
              </a:rPr>
              <a:t>Linaclotide and </a:t>
            </a:r>
            <a:r>
              <a:rPr lang="en-US" dirty="0" err="1">
                <a:solidFill>
                  <a:srgbClr val="FF0000"/>
                </a:solidFill>
              </a:rPr>
              <a:t>Plecanatide</a:t>
            </a:r>
            <a:r>
              <a:rPr lang="en-US" dirty="0"/>
              <a:t>. Strong, mod. Duration of treatment in trials was 12 </a:t>
            </a:r>
            <a:r>
              <a:rPr lang="en-US" dirty="0" err="1"/>
              <a:t>wk</a:t>
            </a:r>
            <a:r>
              <a:rPr lang="en-US" dirty="0"/>
              <a:t> but the drug label does not provide a limit.  May be associated with side effects of diarrhea leading to discontinuation of treatment</a:t>
            </a:r>
          </a:p>
          <a:p>
            <a:r>
              <a:rPr lang="en-US" dirty="0"/>
              <a:t>5HT4 agonist</a:t>
            </a:r>
          </a:p>
          <a:p>
            <a:pPr lvl="1"/>
            <a:r>
              <a:rPr lang="en-US" dirty="0">
                <a:solidFill>
                  <a:schemeClr val="accent1"/>
                </a:solidFill>
              </a:rPr>
              <a:t>Prucalopride</a:t>
            </a:r>
            <a:r>
              <a:rPr lang="en-US" dirty="0"/>
              <a:t>. Strong, mod. Duration of treatment in trials was 4–24 </a:t>
            </a:r>
            <a:r>
              <a:rPr lang="en-US" dirty="0" err="1"/>
              <a:t>wk</a:t>
            </a:r>
            <a:r>
              <a:rPr lang="en-US" dirty="0"/>
              <a:t> but the drug label does not provide a limit. May be associated with side effects of headache, abdominal pain, nausea, and diarrhea </a:t>
            </a:r>
          </a:p>
          <a:p>
            <a:pPr lvl="1"/>
            <a:endParaRPr lang="en-US" dirty="0"/>
          </a:p>
          <a:p>
            <a:pPr lvl="1"/>
            <a:endParaRPr lang="en-US" dirty="0"/>
          </a:p>
        </p:txBody>
      </p:sp>
    </p:spTree>
    <p:extLst>
      <p:ext uri="{BB962C8B-B14F-4D97-AF65-F5344CB8AC3E}">
        <p14:creationId xmlns:p14="http://schemas.microsoft.com/office/powerpoint/2010/main" val="3805627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93A3D-FECC-91C7-6BF8-6408B516FE76}"/>
              </a:ext>
            </a:extLst>
          </p:cNvPr>
          <p:cNvSpPr>
            <a:spLocks noGrp="1"/>
          </p:cNvSpPr>
          <p:nvPr>
            <p:ph type="title"/>
          </p:nvPr>
        </p:nvSpPr>
        <p:spPr/>
        <p:txBody>
          <a:bodyPr/>
          <a:lstStyle/>
          <a:p>
            <a:r>
              <a:rPr lang="en-US" dirty="0"/>
              <a:t>Opioid induced constipation</a:t>
            </a:r>
          </a:p>
        </p:txBody>
      </p:sp>
      <p:sp>
        <p:nvSpPr>
          <p:cNvPr id="3" name="Content Placeholder 2">
            <a:extLst>
              <a:ext uri="{FF2B5EF4-FFF2-40B4-BE49-F238E27FC236}">
                <a16:creationId xmlns:a16="http://schemas.microsoft.com/office/drawing/2014/main" id="{154A9E19-0398-52E4-ECFC-8061321C5CF1}"/>
              </a:ext>
            </a:extLst>
          </p:cNvPr>
          <p:cNvSpPr>
            <a:spLocks noGrp="1"/>
          </p:cNvSpPr>
          <p:nvPr>
            <p:ph idx="1"/>
          </p:nvPr>
        </p:nvSpPr>
        <p:spPr/>
        <p:txBody>
          <a:bodyPr>
            <a:normAutofit lnSpcReduction="10000"/>
          </a:bodyPr>
          <a:lstStyle/>
          <a:p>
            <a:r>
              <a:rPr lang="en-US" dirty="0"/>
              <a:t>Peripherally Acting µ-Opioid Receptor Antagonists</a:t>
            </a:r>
          </a:p>
          <a:p>
            <a:pPr lvl="1"/>
            <a:r>
              <a:rPr lang="en-US" dirty="0" err="1"/>
              <a:t>Naldemedine</a:t>
            </a:r>
            <a:r>
              <a:rPr lang="en-US" dirty="0"/>
              <a:t>- should be avoided in combination with medications that inhibit CYP3A4</a:t>
            </a:r>
          </a:p>
          <a:p>
            <a:pPr lvl="1"/>
            <a:r>
              <a:rPr lang="en-US" dirty="0" err="1"/>
              <a:t>Naloxegol</a:t>
            </a:r>
            <a:r>
              <a:rPr lang="en-US" dirty="0"/>
              <a:t>- can be crushed for enteral tube administration or for patients with swallowing difficulties</a:t>
            </a:r>
          </a:p>
          <a:p>
            <a:pPr lvl="1"/>
            <a:r>
              <a:rPr lang="en-US" dirty="0"/>
              <a:t>methylnaltrexone - available as a tablet or subcutaneous injection</a:t>
            </a:r>
          </a:p>
          <a:p>
            <a:r>
              <a:rPr lang="en-US" dirty="0"/>
              <a:t> use of PAMORAs in clinical practice may be limited due to the higher cost of these drugs</a:t>
            </a:r>
          </a:p>
          <a:p>
            <a:r>
              <a:rPr lang="en-US" dirty="0"/>
              <a:t>Abdominal pain, diarrhea, and nausea are the most common adverse effects </a:t>
            </a:r>
          </a:p>
          <a:p>
            <a:endParaRPr lang="en-US" dirty="0"/>
          </a:p>
          <a:p>
            <a:r>
              <a:rPr lang="en-US" dirty="0" err="1"/>
              <a:t>Alvimopan</a:t>
            </a:r>
            <a:r>
              <a:rPr lang="en-US" dirty="0"/>
              <a:t> is indicated specifically for postoperative ileus </a:t>
            </a:r>
          </a:p>
        </p:txBody>
      </p:sp>
    </p:spTree>
    <p:extLst>
      <p:ext uri="{BB962C8B-B14F-4D97-AF65-F5344CB8AC3E}">
        <p14:creationId xmlns:p14="http://schemas.microsoft.com/office/powerpoint/2010/main" val="2513637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A7D91-5839-12D6-CE35-2E2A0AB13B8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009A3FA-0930-E407-28FC-5DB991BBCF63}"/>
              </a:ext>
            </a:extLst>
          </p:cNvPr>
          <p:cNvSpPr>
            <a:spLocks noGrp="1"/>
          </p:cNvSpPr>
          <p:nvPr>
            <p:ph idx="1"/>
          </p:nvPr>
        </p:nvSpPr>
        <p:spPr/>
        <p:txBody>
          <a:bodyPr/>
          <a:lstStyle/>
          <a:p>
            <a:endParaRPr lang="en-US"/>
          </a:p>
        </p:txBody>
      </p:sp>
      <p:pic>
        <p:nvPicPr>
          <p:cNvPr id="5122" name="Picture 2">
            <a:extLst>
              <a:ext uri="{FF2B5EF4-FFF2-40B4-BE49-F238E27FC236}">
                <a16:creationId xmlns:a16="http://schemas.microsoft.com/office/drawing/2014/main" id="{BFA9851B-9D22-52B1-7460-53D9EABD0D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4638" y="0"/>
            <a:ext cx="65627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4540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C44BA-0A1B-F201-50B8-E4DB8E947F80}"/>
              </a:ext>
            </a:extLst>
          </p:cNvPr>
          <p:cNvSpPr>
            <a:spLocks noGrp="1"/>
          </p:cNvSpPr>
          <p:nvPr>
            <p:ph type="title"/>
          </p:nvPr>
        </p:nvSpPr>
        <p:spPr/>
        <p:txBody>
          <a:bodyPr/>
          <a:lstStyle/>
          <a:p>
            <a:r>
              <a:rPr lang="en-US" dirty="0"/>
              <a:t>Acute constipation</a:t>
            </a:r>
          </a:p>
        </p:txBody>
      </p:sp>
      <p:sp>
        <p:nvSpPr>
          <p:cNvPr id="3" name="Content Placeholder 2">
            <a:extLst>
              <a:ext uri="{FF2B5EF4-FFF2-40B4-BE49-F238E27FC236}">
                <a16:creationId xmlns:a16="http://schemas.microsoft.com/office/drawing/2014/main" id="{7CDBEE40-25CB-4441-C1C6-F2D0DA991235}"/>
              </a:ext>
            </a:extLst>
          </p:cNvPr>
          <p:cNvSpPr>
            <a:spLocks noGrp="1"/>
          </p:cNvSpPr>
          <p:nvPr>
            <p:ph idx="1"/>
          </p:nvPr>
        </p:nvSpPr>
        <p:spPr/>
        <p:txBody>
          <a:bodyPr>
            <a:normAutofit lnSpcReduction="10000"/>
          </a:bodyPr>
          <a:lstStyle/>
          <a:p>
            <a:r>
              <a:rPr lang="en-US" dirty="0"/>
              <a:t>Rome IV Criteria not intended for hospitalized patients</a:t>
            </a:r>
          </a:p>
          <a:p>
            <a:r>
              <a:rPr lang="en-US" dirty="0"/>
              <a:t>decreased frequency of bowel movements (BMs) during hospitalization versus preadmission, extended times between BMs (e.g., &lt;3 per week), and/or stools that are excessively hard and difficult to pass</a:t>
            </a:r>
          </a:p>
          <a:p>
            <a:r>
              <a:rPr lang="en-US" dirty="0"/>
              <a:t>Supine AP  images of the abdomen and pelvis (kidney, ureter, and bladder X-ray) can help assess the burden of feces, colon diameter, and evidence of colonic obstruction. </a:t>
            </a:r>
          </a:p>
          <a:p>
            <a:r>
              <a:rPr lang="en-US" dirty="0"/>
              <a:t>Upright and lateral decubitus images can help assess for complications of constipation (e.g., perforation-associated intraperitoneal air)</a:t>
            </a:r>
          </a:p>
          <a:p>
            <a:r>
              <a:rPr lang="en-US" dirty="0"/>
              <a:t>abdominal CT ideally should be performed with intravenous or positive oral contrast to optimize evaluation of the bowel wall for masses, ischemia, or inflammation</a:t>
            </a:r>
          </a:p>
        </p:txBody>
      </p:sp>
    </p:spTree>
    <p:extLst>
      <p:ext uri="{BB962C8B-B14F-4D97-AF65-F5344CB8AC3E}">
        <p14:creationId xmlns:p14="http://schemas.microsoft.com/office/powerpoint/2010/main" val="527939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3796F-9EC8-2118-6623-330F622B426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85046B4-3144-021B-9B58-0D2758E41344}"/>
              </a:ext>
            </a:extLst>
          </p:cNvPr>
          <p:cNvSpPr>
            <a:spLocks noGrp="1"/>
          </p:cNvSpPr>
          <p:nvPr>
            <p:ph idx="1"/>
          </p:nvPr>
        </p:nvSpPr>
        <p:spPr/>
        <p:txBody>
          <a:bodyPr/>
          <a:lstStyle/>
          <a:p>
            <a:endParaRPr lang="en-US"/>
          </a:p>
        </p:txBody>
      </p:sp>
      <p:pic>
        <p:nvPicPr>
          <p:cNvPr id="6148" name="Picture 4" descr="Figure 1">
            <a:extLst>
              <a:ext uri="{FF2B5EF4-FFF2-40B4-BE49-F238E27FC236}">
                <a16:creationId xmlns:a16="http://schemas.microsoft.com/office/drawing/2014/main" id="{6BFF742F-B6FE-D8A4-A380-FFE46CE3BA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3025" y="0"/>
            <a:ext cx="69659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8114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88EBF-5D58-0C87-A839-2F8774C05CE1}"/>
              </a:ext>
            </a:extLst>
          </p:cNvPr>
          <p:cNvSpPr>
            <a:spLocks noGrp="1"/>
          </p:cNvSpPr>
          <p:nvPr>
            <p:ph type="title"/>
          </p:nvPr>
        </p:nvSpPr>
        <p:spPr>
          <a:xfrm>
            <a:off x="1425616" y="692031"/>
            <a:ext cx="8610600" cy="1293028"/>
          </a:xfrm>
        </p:spPr>
        <p:txBody>
          <a:bodyPr/>
          <a:lstStyle/>
          <a:p>
            <a:pPr algn="ctr"/>
            <a:r>
              <a:rPr lang="en-US" dirty="0"/>
              <a:t>Thank you</a:t>
            </a:r>
          </a:p>
        </p:txBody>
      </p:sp>
      <p:pic>
        <p:nvPicPr>
          <p:cNvPr id="7170" name="Picture 2" descr="Poo Baby Elmo GIF - Poo Baby Elmo Toilet - Discover &amp; Share GIFs">
            <a:extLst>
              <a:ext uri="{FF2B5EF4-FFF2-40B4-BE49-F238E27FC236}">
                <a16:creationId xmlns:a16="http://schemas.microsoft.com/office/drawing/2014/main" id="{7E2FFDA2-4878-B69B-34E6-D27F619F0D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3437" y="1863083"/>
            <a:ext cx="4994958" cy="4302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6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F76AC-7408-436F-12C2-4DC94C2AEAB6}"/>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5533E0DB-65D3-7DE8-A17F-A4EE208477C7}"/>
              </a:ext>
            </a:extLst>
          </p:cNvPr>
          <p:cNvSpPr>
            <a:spLocks noGrp="1"/>
          </p:cNvSpPr>
          <p:nvPr>
            <p:ph idx="1"/>
          </p:nvPr>
        </p:nvSpPr>
        <p:spPr/>
        <p:txBody>
          <a:bodyPr/>
          <a:lstStyle/>
          <a:p>
            <a:r>
              <a:rPr lang="en-US" dirty="0"/>
              <a:t>American Gastroenterological Association-American College of Gastroenterology Clinical Practice Guideline: Pharmacological Management of Chronic Idiopathic Constipation. Chang, Lin et al. Gastroenterology, Volume 164, Issue 7, 1086 – 1106</a:t>
            </a:r>
          </a:p>
          <a:p>
            <a:r>
              <a:rPr lang="en-US" dirty="0" err="1"/>
              <a:t>Sayuk</a:t>
            </a:r>
            <a:r>
              <a:rPr lang="en-US" dirty="0"/>
              <a:t> GS, Yu QT, Shy C. Management of Constipation in Hospitalized Patients. Journal of Clinical Medicine. 2023; 12(19):6148. </a:t>
            </a:r>
            <a:r>
              <a:rPr lang="en-US" dirty="0">
                <a:hlinkClick r:id="rId2"/>
              </a:rPr>
              <a:t>https://doi.org/10.3390/jcm12196148</a:t>
            </a:r>
            <a:endParaRPr lang="en-US" dirty="0"/>
          </a:p>
          <a:p>
            <a:r>
              <a:rPr lang="en-US" dirty="0"/>
              <a:t>UpToDate </a:t>
            </a:r>
          </a:p>
        </p:txBody>
      </p:sp>
    </p:spTree>
    <p:extLst>
      <p:ext uri="{BB962C8B-B14F-4D97-AF65-F5344CB8AC3E}">
        <p14:creationId xmlns:p14="http://schemas.microsoft.com/office/powerpoint/2010/main" val="557152443"/>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Vapor Trail</Template>
  <TotalTime>10214</TotalTime>
  <Words>1080</Words>
  <Application>Microsoft Macintosh PowerPoint</Application>
  <PresentationFormat>Widescreen</PresentationFormat>
  <Paragraphs>78</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Century Gothic</vt:lpstr>
      <vt:lpstr>Vapor Trail</vt:lpstr>
      <vt:lpstr>Constipation</vt:lpstr>
      <vt:lpstr>case</vt:lpstr>
      <vt:lpstr>Learning objectives</vt:lpstr>
      <vt:lpstr>Why it matters</vt:lpstr>
      <vt:lpstr>Rome iv criteria</vt:lpstr>
      <vt:lpstr>causes</vt:lpstr>
      <vt:lpstr>workup</vt:lpstr>
      <vt:lpstr>Treatment</vt:lpstr>
      <vt:lpstr>Treatment cont.</vt:lpstr>
      <vt:lpstr>Treatment cont. </vt:lpstr>
      <vt:lpstr>Opioid induced constipation</vt:lpstr>
      <vt:lpstr>PowerPoint Presentation</vt:lpstr>
      <vt:lpstr>Acute constipation</vt:lpstr>
      <vt:lpstr>PowerPoint Presentation</vt:lpstr>
      <vt:lpstr>Thank you</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Constipation</dc:title>
  <dc:creator>Angelica Suarez-Ramirez</dc:creator>
  <cp:lastModifiedBy>Angelica Suarez-Ramirez</cp:lastModifiedBy>
  <cp:revision>5</cp:revision>
  <dcterms:created xsi:type="dcterms:W3CDTF">2024-10-11T00:12:55Z</dcterms:created>
  <dcterms:modified xsi:type="dcterms:W3CDTF">2024-10-18T02:26:57Z</dcterms:modified>
</cp:coreProperties>
</file>